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11826727" r:id="rId2"/>
    <p:sldId id="11826729" r:id="rId3"/>
    <p:sldId id="11826732" r:id="rId4"/>
    <p:sldId id="11826730" r:id="rId5"/>
    <p:sldId id="11826728" r:id="rId6"/>
    <p:sldId id="11826735" r:id="rId7"/>
    <p:sldId id="11826736" r:id="rId8"/>
    <p:sldId id="11826737" r:id="rId9"/>
    <p:sldId id="11826745" r:id="rId10"/>
    <p:sldId id="11826738" r:id="rId11"/>
    <p:sldId id="11826746" r:id="rId12"/>
    <p:sldId id="11826740" r:id="rId13"/>
    <p:sldId id="11826741" r:id="rId14"/>
    <p:sldId id="11826747" r:id="rId15"/>
    <p:sldId id="11826742" r:id="rId16"/>
    <p:sldId id="11826744" r:id="rId17"/>
    <p:sldId id="11826748" r:id="rId18"/>
  </p:sldIdLst>
  <p:sldSz cx="12192000" cy="6858000"/>
  <p:notesSz cx="6858000" cy="9144000"/>
  <p:embeddedFontLs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Open Sans Semibold" panose="020B0706030804020204" pitchFamily="34" charset="0"/>
      <p:bold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nd sivaraman" initials="As" lastIdx="2" clrIdx="0"/>
  <p:cmAuthor id="2" name="Sudha Ganesh" initials="SG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0B1B"/>
    <a:srgbClr val="2F73B0"/>
    <a:srgbClr val="ECF6FF"/>
    <a:srgbClr val="DBF5FF"/>
    <a:srgbClr val="DDF4FF"/>
    <a:srgbClr val="121D2F"/>
    <a:srgbClr val="0D2836"/>
    <a:srgbClr val="252C33"/>
    <a:srgbClr val="0C2633"/>
    <a:srgbClr val="0401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FCED04-3748-BD70-B94C-C2A70535C403}" v="791" dt="2024-01-25T10:56:42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95"/>
    <p:restoredTop sz="97030" autoAdjust="0"/>
  </p:normalViewPr>
  <p:slideViewPr>
    <p:cSldViewPr snapToGrid="0">
      <p:cViewPr varScale="1">
        <p:scale>
          <a:sx n="116" d="100"/>
          <a:sy n="116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7" d="100"/>
        <a:sy n="97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jpeg>
</file>

<file path=ppt/media/image3.gif>
</file>

<file path=ppt/media/image30.png>
</file>

<file path=ppt/media/image31.png>
</file>

<file path=ppt/media/image32.png>
</file>

<file path=ppt/media/image33.gif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lide 02">
  <p:cSld name="1_Slide 0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4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8" name="Google Shape;48;p34"/>
          <p:cNvSpPr/>
          <p:nvPr/>
        </p:nvSpPr>
        <p:spPr>
          <a:xfrm rot="10800000" flipH="1">
            <a:off x="6697663" y="3648836"/>
            <a:ext cx="2601232" cy="45719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49" name="Google Shape;49;p34"/>
          <p:cNvSpPr txBox="1">
            <a:spLocks noGrp="1"/>
          </p:cNvSpPr>
          <p:nvPr>
            <p:ph type="ctrTitle"/>
          </p:nvPr>
        </p:nvSpPr>
        <p:spPr>
          <a:xfrm>
            <a:off x="6713764" y="2203222"/>
            <a:ext cx="4455885" cy="1225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 panose="020B0502020202020204"/>
              <a:buNone/>
              <a:defRPr sz="32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subTitle" idx="1"/>
          </p:nvPr>
        </p:nvSpPr>
        <p:spPr>
          <a:xfrm>
            <a:off x="6697663" y="4026953"/>
            <a:ext cx="4471986" cy="1067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51" name="Google Shape;51;p34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3E3B5302-C741-8B4E-9C58-B04031B21D39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6_Main Slide Blank" userDrawn="1">
  <p:cSld name="76_Main Slide Blank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8;p28"/>
          <p:cNvCxnSpPr/>
          <p:nvPr userDrawn="1"/>
        </p:nvCxnSpPr>
        <p:spPr>
          <a:xfrm>
            <a:off x="828263" y="1110776"/>
            <a:ext cx="10426147" cy="0"/>
          </a:xfrm>
          <a:prstGeom prst="straightConnector1">
            <a:avLst/>
          </a:prstGeom>
          <a:noFill/>
          <a:ln w="15875" cap="flat" cmpd="sng">
            <a:gradFill flip="none" rotWithShape="1">
              <a:gsLst>
                <a:gs pos="0">
                  <a:srgbClr val="00B0F0"/>
                </a:gs>
                <a:gs pos="83000">
                  <a:schemeClr val="accent1"/>
                </a:gs>
              </a:gsLst>
              <a:lin ang="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" name="Google Shape;27;p28"/>
          <p:cNvSpPr txBox="1">
            <a:spLocks noGrp="1"/>
          </p:cNvSpPr>
          <p:nvPr>
            <p:ph type="title"/>
          </p:nvPr>
        </p:nvSpPr>
        <p:spPr>
          <a:xfrm>
            <a:off x="738810" y="365126"/>
            <a:ext cx="10515600" cy="88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 panose="020B0502020202020204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6" name="Google Shape;146;p48"/>
          <p:cNvSpPr>
            <a:spLocks noGrp="1"/>
          </p:cNvSpPr>
          <p:nvPr>
            <p:ph type="pic" idx="2"/>
          </p:nvPr>
        </p:nvSpPr>
        <p:spPr>
          <a:xfrm>
            <a:off x="6095999" y="-1"/>
            <a:ext cx="3048001" cy="6858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47" name="Google Shape;147;p48"/>
          <p:cNvSpPr>
            <a:spLocks noGrp="1"/>
          </p:cNvSpPr>
          <p:nvPr>
            <p:ph type="pic" idx="3"/>
          </p:nvPr>
        </p:nvSpPr>
        <p:spPr>
          <a:xfrm>
            <a:off x="9144000" y="0"/>
            <a:ext cx="3048000" cy="6858001"/>
          </a:xfrm>
          <a:prstGeom prst="rect">
            <a:avLst/>
          </a:prstGeom>
          <a:solidFill>
            <a:srgbClr val="7C8087"/>
          </a:solidFill>
          <a:ln>
            <a:noFill/>
          </a:ln>
        </p:spPr>
      </p:sp>
      <p:sp>
        <p:nvSpPr>
          <p:cNvPr id="150" name="Google Shape;150;p48"/>
          <p:cNvSpPr txBox="1">
            <a:spLocks noGrp="1"/>
          </p:cNvSpPr>
          <p:nvPr>
            <p:ph type="body" idx="5"/>
          </p:nvPr>
        </p:nvSpPr>
        <p:spPr>
          <a:xfrm>
            <a:off x="884891" y="4266555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48"/>
          <p:cNvSpPr txBox="1">
            <a:spLocks noGrp="1"/>
          </p:cNvSpPr>
          <p:nvPr>
            <p:ph type="body" idx="6"/>
          </p:nvPr>
        </p:nvSpPr>
        <p:spPr>
          <a:xfrm>
            <a:off x="885379" y="4266555"/>
            <a:ext cx="4159251" cy="51172"/>
          </a:xfrm>
          <a:prstGeom prst="rect">
            <a:avLst/>
          </a:prstGeom>
          <a:gradFill>
            <a:gsLst>
              <a:gs pos="0">
                <a:schemeClr val="accent2"/>
              </a:gs>
              <a:gs pos="99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48"/>
          <p:cNvSpPr txBox="1">
            <a:spLocks noGrp="1"/>
          </p:cNvSpPr>
          <p:nvPr>
            <p:ph type="body" idx="7"/>
          </p:nvPr>
        </p:nvSpPr>
        <p:spPr>
          <a:xfrm>
            <a:off x="885379" y="3963691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48"/>
          <p:cNvSpPr txBox="1">
            <a:spLocks noGrp="1"/>
          </p:cNvSpPr>
          <p:nvPr>
            <p:ph type="body" idx="9"/>
          </p:nvPr>
        </p:nvSpPr>
        <p:spPr>
          <a:xfrm>
            <a:off x="884891" y="4939202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8"/>
          <p:cNvSpPr txBox="1">
            <a:spLocks noGrp="1"/>
          </p:cNvSpPr>
          <p:nvPr>
            <p:ph type="body" idx="13"/>
          </p:nvPr>
        </p:nvSpPr>
        <p:spPr>
          <a:xfrm>
            <a:off x="885379" y="4939202"/>
            <a:ext cx="4159251" cy="51172"/>
          </a:xfrm>
          <a:prstGeom prst="rect">
            <a:avLst/>
          </a:prstGeom>
          <a:gradFill>
            <a:gsLst>
              <a:gs pos="0">
                <a:srgbClr val="7DBC43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56" name="Google Shape;156;p48"/>
          <p:cNvSpPr txBox="1">
            <a:spLocks noGrp="1"/>
          </p:cNvSpPr>
          <p:nvPr>
            <p:ph type="body" idx="14"/>
          </p:nvPr>
        </p:nvSpPr>
        <p:spPr>
          <a:xfrm>
            <a:off x="885379" y="4636337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8" name="Google Shape;158;p48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50;p48"/>
          <p:cNvSpPr txBox="1">
            <a:spLocks noGrp="1"/>
          </p:cNvSpPr>
          <p:nvPr>
            <p:ph type="body" idx="16"/>
          </p:nvPr>
        </p:nvSpPr>
        <p:spPr>
          <a:xfrm>
            <a:off x="884403" y="2990988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" name="Google Shape;151;p48"/>
          <p:cNvSpPr txBox="1">
            <a:spLocks noGrp="1"/>
          </p:cNvSpPr>
          <p:nvPr>
            <p:ph type="body" idx="17"/>
          </p:nvPr>
        </p:nvSpPr>
        <p:spPr>
          <a:xfrm>
            <a:off x="884891" y="2990988"/>
            <a:ext cx="4159251" cy="51172"/>
          </a:xfrm>
          <a:prstGeom prst="rect">
            <a:avLst/>
          </a:prstGeom>
          <a:gradFill>
            <a:gsLst>
              <a:gs pos="0">
                <a:schemeClr val="accent2"/>
              </a:gs>
              <a:gs pos="99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" name="Google Shape;152;p48"/>
          <p:cNvSpPr txBox="1">
            <a:spLocks noGrp="1"/>
          </p:cNvSpPr>
          <p:nvPr>
            <p:ph type="body" idx="18"/>
          </p:nvPr>
        </p:nvSpPr>
        <p:spPr>
          <a:xfrm>
            <a:off x="884891" y="2688124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" name="Google Shape;154;p48"/>
          <p:cNvSpPr txBox="1">
            <a:spLocks noGrp="1"/>
          </p:cNvSpPr>
          <p:nvPr>
            <p:ph type="body" idx="19"/>
          </p:nvPr>
        </p:nvSpPr>
        <p:spPr>
          <a:xfrm>
            <a:off x="884403" y="3663635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" name="Google Shape;155;p48"/>
          <p:cNvSpPr txBox="1">
            <a:spLocks noGrp="1"/>
          </p:cNvSpPr>
          <p:nvPr>
            <p:ph type="body" idx="20"/>
          </p:nvPr>
        </p:nvSpPr>
        <p:spPr>
          <a:xfrm>
            <a:off x="884891" y="3663635"/>
            <a:ext cx="4159251" cy="51172"/>
          </a:xfrm>
          <a:prstGeom prst="rect">
            <a:avLst/>
          </a:prstGeom>
          <a:gradFill>
            <a:gsLst>
              <a:gs pos="0">
                <a:srgbClr val="7DBC43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0" name="Google Shape;156;p48"/>
          <p:cNvSpPr txBox="1">
            <a:spLocks noGrp="1"/>
          </p:cNvSpPr>
          <p:nvPr>
            <p:ph type="body" idx="21"/>
          </p:nvPr>
        </p:nvSpPr>
        <p:spPr>
          <a:xfrm>
            <a:off x="884891" y="3360770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" name="Google Shape;150;p48"/>
          <p:cNvSpPr txBox="1">
            <a:spLocks noGrp="1"/>
          </p:cNvSpPr>
          <p:nvPr>
            <p:ph type="body" idx="22"/>
          </p:nvPr>
        </p:nvSpPr>
        <p:spPr>
          <a:xfrm>
            <a:off x="883915" y="2358178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51;p48"/>
          <p:cNvSpPr txBox="1">
            <a:spLocks noGrp="1"/>
          </p:cNvSpPr>
          <p:nvPr>
            <p:ph type="body" idx="23"/>
          </p:nvPr>
        </p:nvSpPr>
        <p:spPr>
          <a:xfrm>
            <a:off x="884403" y="2358178"/>
            <a:ext cx="4159251" cy="51172"/>
          </a:xfrm>
          <a:prstGeom prst="rect">
            <a:avLst/>
          </a:prstGeom>
          <a:gradFill>
            <a:gsLst>
              <a:gs pos="0">
                <a:schemeClr val="accent2"/>
              </a:gs>
              <a:gs pos="99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" name="Google Shape;152;p48"/>
          <p:cNvSpPr txBox="1">
            <a:spLocks noGrp="1"/>
          </p:cNvSpPr>
          <p:nvPr>
            <p:ph type="body" idx="24"/>
          </p:nvPr>
        </p:nvSpPr>
        <p:spPr>
          <a:xfrm>
            <a:off x="884403" y="2055314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54;p48"/>
          <p:cNvSpPr txBox="1">
            <a:spLocks noGrp="1"/>
          </p:cNvSpPr>
          <p:nvPr>
            <p:ph type="body" idx="25"/>
          </p:nvPr>
        </p:nvSpPr>
        <p:spPr>
          <a:xfrm>
            <a:off x="883427" y="5546637"/>
            <a:ext cx="4159739" cy="51172"/>
          </a:xfrm>
          <a:prstGeom prst="rect">
            <a:avLst/>
          </a:prstGeom>
          <a:solidFill>
            <a:srgbClr val="E8EBF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5;p48"/>
          <p:cNvSpPr txBox="1">
            <a:spLocks noGrp="1"/>
          </p:cNvSpPr>
          <p:nvPr>
            <p:ph type="body" idx="26"/>
          </p:nvPr>
        </p:nvSpPr>
        <p:spPr>
          <a:xfrm>
            <a:off x="883915" y="5546637"/>
            <a:ext cx="4159251" cy="51172"/>
          </a:xfrm>
          <a:prstGeom prst="rect">
            <a:avLst/>
          </a:prstGeom>
          <a:gradFill>
            <a:gsLst>
              <a:gs pos="0">
                <a:srgbClr val="7DBC43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"/>
              <a:buChar char="•"/>
              <a:defRPr sz="100" b="0" i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6" name="Google Shape;156;p48"/>
          <p:cNvSpPr txBox="1">
            <a:spLocks noGrp="1"/>
          </p:cNvSpPr>
          <p:nvPr>
            <p:ph type="body" idx="27"/>
          </p:nvPr>
        </p:nvSpPr>
        <p:spPr>
          <a:xfrm>
            <a:off x="883915" y="5243772"/>
            <a:ext cx="1790444" cy="198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5480435D-D240-5342-9ECC-E2197FE19C3E}" type="datetime1">
              <a:rPr lang="en-IN" smtClean="0"/>
              <a:t>25-01-2024</a:t>
            </a:fld>
            <a:endParaRPr lang="en-IN"/>
          </a:p>
        </p:txBody>
      </p:sp>
      <p:sp>
        <p:nvSpPr>
          <p:cNvPr id="18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28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7_Main Slide Blank" userDrawn="1">
  <p:cSld name="77_Main Slide 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9"/>
          <p:cNvSpPr/>
          <p:nvPr/>
        </p:nvSpPr>
        <p:spPr>
          <a:xfrm>
            <a:off x="0" y="0"/>
            <a:ext cx="1902785" cy="68580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endParaRPr sz="1600" b="0" i="0" u="none" strike="noStrike" cap="none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63" name="Google Shape;163;p49"/>
          <p:cNvSpPr>
            <a:spLocks noGrp="1"/>
          </p:cNvSpPr>
          <p:nvPr>
            <p:ph type="pic" idx="2"/>
          </p:nvPr>
        </p:nvSpPr>
        <p:spPr>
          <a:xfrm>
            <a:off x="1902783" y="0"/>
            <a:ext cx="4193184" cy="6858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164" name="Google Shape;164;p49"/>
          <p:cNvSpPr txBox="1"/>
          <p:nvPr/>
        </p:nvSpPr>
        <p:spPr>
          <a:xfrm>
            <a:off x="601286" y="3336925"/>
            <a:ext cx="716543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1" i="0" u="none" strike="noStrike" cap="none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SELECTED.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49"/>
          <p:cNvSpPr txBox="1">
            <a:spLocks noGrp="1"/>
          </p:cNvSpPr>
          <p:nvPr>
            <p:ph type="body" idx="1"/>
          </p:nvPr>
        </p:nvSpPr>
        <p:spPr>
          <a:xfrm>
            <a:off x="7153068" y="1368657"/>
            <a:ext cx="3395727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49"/>
          <p:cNvSpPr txBox="1">
            <a:spLocks noGrp="1"/>
          </p:cNvSpPr>
          <p:nvPr>
            <p:ph type="body" idx="3"/>
          </p:nvPr>
        </p:nvSpPr>
        <p:spPr>
          <a:xfrm>
            <a:off x="7153068" y="3248257"/>
            <a:ext cx="4153943" cy="6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0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6" name="Google Shape;176;p49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93A28AE4-77BF-8C49-BD58-6035157B0506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6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  <p:sp>
        <p:nvSpPr>
          <p:cNvPr id="5" name="Google Shape;18;p27"/>
          <p:cNvSpPr/>
          <p:nvPr userDrawn="1"/>
        </p:nvSpPr>
        <p:spPr>
          <a:xfrm rot="10800000" flipH="1">
            <a:off x="7153067" y="2971397"/>
            <a:ext cx="4153943" cy="45719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_Main Slide Blank">
  <p:cSld name="30_Main Slide Blank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4"/>
          <p:cNvSpPr>
            <a:spLocks noGrp="1"/>
          </p:cNvSpPr>
          <p:nvPr>
            <p:ph type="pic" idx="2"/>
          </p:nvPr>
        </p:nvSpPr>
        <p:spPr>
          <a:xfrm>
            <a:off x="-1" y="892671"/>
            <a:ext cx="12192001" cy="5080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pic>
        <p:nvPicPr>
          <p:cNvPr id="233" name="Google Shape;233;p54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7EC784E7-BC24-424E-912F-C9E89F332C4A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6_Main Slide Blank">
  <p:cSld name="126_Main Slide 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6"/>
          <p:cNvSpPr>
            <a:spLocks noGrp="1"/>
          </p:cNvSpPr>
          <p:nvPr>
            <p:ph type="pic" idx="2"/>
          </p:nvPr>
        </p:nvSpPr>
        <p:spPr>
          <a:xfrm>
            <a:off x="-1" y="892671"/>
            <a:ext cx="12192001" cy="5080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46" name="Google Shape;246;p56"/>
          <p:cNvSpPr txBox="1">
            <a:spLocks noGrp="1"/>
          </p:cNvSpPr>
          <p:nvPr>
            <p:ph type="body" idx="1"/>
          </p:nvPr>
        </p:nvSpPr>
        <p:spPr>
          <a:xfrm>
            <a:off x="0" y="892672"/>
            <a:ext cx="5080001" cy="508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6CD1"/>
              </a:buClr>
              <a:buSzPts val="100"/>
              <a:buChar char="•"/>
              <a:defRPr sz="100" b="0" i="0">
                <a:solidFill>
                  <a:srgbClr val="0A6CD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7" name="Google Shape;247;p56"/>
          <p:cNvSpPr txBox="1">
            <a:spLocks noGrp="1"/>
          </p:cNvSpPr>
          <p:nvPr>
            <p:ph type="body" idx="3"/>
          </p:nvPr>
        </p:nvSpPr>
        <p:spPr>
          <a:xfrm>
            <a:off x="842137" y="2146343"/>
            <a:ext cx="3395727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48" name="Google Shape;248;p56"/>
          <p:cNvSpPr txBox="1">
            <a:spLocks noGrp="1"/>
          </p:cNvSpPr>
          <p:nvPr>
            <p:ph type="body" idx="4"/>
          </p:nvPr>
        </p:nvSpPr>
        <p:spPr>
          <a:xfrm>
            <a:off x="463029" y="4018732"/>
            <a:ext cx="4153942" cy="667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249" name="Google Shape;249;p56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D778E122-EC76-1E47-BB9C-60CD54E03623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  <p:sp>
        <p:nvSpPr>
          <p:cNvPr id="5" name="Google Shape;18;p27"/>
          <p:cNvSpPr/>
          <p:nvPr userDrawn="1"/>
        </p:nvSpPr>
        <p:spPr>
          <a:xfrm rot="10800000" flipH="1" flipV="1">
            <a:off x="638936" y="3561435"/>
            <a:ext cx="385686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7_Main Slide Blank">
  <p:cSld name="87_Main Slide Blank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7"/>
          <p:cNvSpPr>
            <a:spLocks noGrp="1"/>
          </p:cNvSpPr>
          <p:nvPr>
            <p:ph type="pic" idx="2"/>
          </p:nvPr>
        </p:nvSpPr>
        <p:spPr>
          <a:xfrm>
            <a:off x="-1" y="892671"/>
            <a:ext cx="12192001" cy="5080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254" name="Google Shape;254;p57"/>
          <p:cNvSpPr txBox="1">
            <a:spLocks noGrp="1"/>
          </p:cNvSpPr>
          <p:nvPr>
            <p:ph type="body" idx="1"/>
          </p:nvPr>
        </p:nvSpPr>
        <p:spPr>
          <a:xfrm>
            <a:off x="0" y="892672"/>
            <a:ext cx="5080001" cy="508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6CD1"/>
              </a:buClr>
              <a:buSzPts val="100"/>
              <a:buChar char="•"/>
              <a:defRPr sz="100" b="0" i="0">
                <a:solidFill>
                  <a:srgbClr val="0A6CD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55" name="Google Shape;255;p57"/>
          <p:cNvSpPr txBox="1">
            <a:spLocks noGrp="1"/>
          </p:cNvSpPr>
          <p:nvPr>
            <p:ph type="body" idx="3"/>
          </p:nvPr>
        </p:nvSpPr>
        <p:spPr>
          <a:xfrm>
            <a:off x="842137" y="2146343"/>
            <a:ext cx="3395727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6" name="Google Shape;256;p57"/>
          <p:cNvSpPr txBox="1">
            <a:spLocks noGrp="1"/>
          </p:cNvSpPr>
          <p:nvPr>
            <p:ph type="body" idx="4"/>
          </p:nvPr>
        </p:nvSpPr>
        <p:spPr>
          <a:xfrm>
            <a:off x="463029" y="4018732"/>
            <a:ext cx="4153942" cy="667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257" name="Google Shape;257;p57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863D6CF8-EF70-B941-9CF5-32E09E6B288A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  <p:sp>
        <p:nvSpPr>
          <p:cNvPr id="5" name="Google Shape;18;p27"/>
          <p:cNvSpPr/>
          <p:nvPr userDrawn="1"/>
        </p:nvSpPr>
        <p:spPr>
          <a:xfrm rot="10800000" flipH="1" flipV="1">
            <a:off x="638936" y="3561435"/>
            <a:ext cx="385686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_Main Slide Blank">
  <p:cSld name="31_Main Slide 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8"/>
          <p:cNvSpPr>
            <a:spLocks noGrp="1"/>
          </p:cNvSpPr>
          <p:nvPr>
            <p:ph type="pic" idx="2"/>
          </p:nvPr>
        </p:nvSpPr>
        <p:spPr>
          <a:xfrm>
            <a:off x="-1" y="892671"/>
            <a:ext cx="12192001" cy="5080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pic>
        <p:nvPicPr>
          <p:cNvPr id="262" name="Google Shape;262;p58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8BA40DA6-4DD1-9449-980A-D29AF6DD5C62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4_Main Slide Blank">
  <p:cSld name="64_Main Slide Blank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2"/>
          <p:cNvSpPr/>
          <p:nvPr/>
        </p:nvSpPr>
        <p:spPr>
          <a:xfrm>
            <a:off x="0" y="0"/>
            <a:ext cx="4064001" cy="6858001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endParaRPr sz="1600" b="0" i="0" u="none" strike="noStrike" cap="none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95" name="Google Shape;295;p62"/>
          <p:cNvSpPr txBox="1"/>
          <p:nvPr/>
        </p:nvSpPr>
        <p:spPr>
          <a:xfrm>
            <a:off x="1681894" y="3336925"/>
            <a:ext cx="716543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 sz="1100" b="1" i="0" u="none" strike="noStrike" cap="none">
                <a:solidFill>
                  <a:srgbClr val="F7F9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SELECTED.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6" name="Google Shape;296;p62"/>
          <p:cNvSpPr txBox="1">
            <a:spLocks noGrp="1"/>
          </p:cNvSpPr>
          <p:nvPr>
            <p:ph type="body" idx="1"/>
          </p:nvPr>
        </p:nvSpPr>
        <p:spPr>
          <a:xfrm>
            <a:off x="4666567" y="1834091"/>
            <a:ext cx="3351531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F25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rgbClr val="1C1F25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7" name="Google Shape;297;p62"/>
          <p:cNvSpPr txBox="1">
            <a:spLocks noGrp="1"/>
          </p:cNvSpPr>
          <p:nvPr>
            <p:ph type="body" idx="2"/>
          </p:nvPr>
        </p:nvSpPr>
        <p:spPr>
          <a:xfrm>
            <a:off x="4671466" y="3713646"/>
            <a:ext cx="5127279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62"/>
          <p:cNvSpPr txBox="1">
            <a:spLocks noGrp="1"/>
          </p:cNvSpPr>
          <p:nvPr>
            <p:ph type="body" idx="3"/>
          </p:nvPr>
        </p:nvSpPr>
        <p:spPr>
          <a:xfrm>
            <a:off x="4666567" y="3205692"/>
            <a:ext cx="3810001" cy="51172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6CD1"/>
              </a:buClr>
              <a:buSzPts val="100"/>
              <a:buChar char="•"/>
              <a:defRPr sz="100" b="0" i="0">
                <a:solidFill>
                  <a:srgbClr val="0A6CD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99" name="Google Shape;299;p62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B4181048-AC71-154F-A691-0DD39F0D424B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Main Slide Blank">
  <p:cSld name="22_Main Slide Blank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3"/>
          <p:cNvSpPr>
            <a:spLocks noGrp="1"/>
          </p:cNvSpPr>
          <p:nvPr>
            <p:ph type="pic" idx="2"/>
          </p:nvPr>
        </p:nvSpPr>
        <p:spPr>
          <a:xfrm>
            <a:off x="-1" y="3429000"/>
            <a:ext cx="12192000" cy="3429000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305" name="Google Shape;305;p63"/>
          <p:cNvSpPr txBox="1">
            <a:spLocks noGrp="1"/>
          </p:cNvSpPr>
          <p:nvPr>
            <p:ph type="body" idx="1"/>
          </p:nvPr>
        </p:nvSpPr>
        <p:spPr>
          <a:xfrm>
            <a:off x="-1" y="3429000"/>
            <a:ext cx="12192000" cy="3429000"/>
          </a:xfrm>
          <a:prstGeom prst="rect">
            <a:avLst/>
          </a:prstGeom>
          <a:solidFill>
            <a:srgbClr val="1C1F25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6CD1"/>
              </a:buClr>
              <a:buSzPts val="100"/>
              <a:buChar char="•"/>
              <a:defRPr sz="100" b="0" i="0">
                <a:solidFill>
                  <a:srgbClr val="0A6CD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06" name="Google Shape;306;p63"/>
          <p:cNvSpPr txBox="1">
            <a:spLocks noGrp="1"/>
          </p:cNvSpPr>
          <p:nvPr>
            <p:ph type="body" idx="3"/>
          </p:nvPr>
        </p:nvSpPr>
        <p:spPr>
          <a:xfrm>
            <a:off x="963822" y="3865022"/>
            <a:ext cx="3351531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chemeClr val="lt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7" name="Google Shape;307;p63"/>
          <p:cNvSpPr txBox="1">
            <a:spLocks noGrp="1"/>
          </p:cNvSpPr>
          <p:nvPr>
            <p:ph type="body" idx="4"/>
          </p:nvPr>
        </p:nvSpPr>
        <p:spPr>
          <a:xfrm>
            <a:off x="968721" y="5744577"/>
            <a:ext cx="5127279" cy="50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None/>
              <a:defRPr sz="14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8" name="Google Shape;308;p63"/>
          <p:cNvSpPr txBox="1">
            <a:spLocks noGrp="1"/>
          </p:cNvSpPr>
          <p:nvPr>
            <p:ph type="body" idx="5"/>
          </p:nvPr>
        </p:nvSpPr>
        <p:spPr>
          <a:xfrm>
            <a:off x="963822" y="5236623"/>
            <a:ext cx="3810001" cy="51172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A6CD1"/>
              </a:buClr>
              <a:buSzPts val="100"/>
              <a:buChar char="•"/>
              <a:defRPr sz="100" b="0" i="0">
                <a:solidFill>
                  <a:srgbClr val="0A6CD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09" name="Google Shape;309;p63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561FAC31-18DE-6349-ADCA-7ABE755DD0AC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4_Main Slide Blank">
  <p:cSld name="124_Main Slide Blank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0"/>
          <p:cNvSpPr/>
          <p:nvPr/>
        </p:nvSpPr>
        <p:spPr>
          <a:xfrm>
            <a:off x="0" y="0"/>
            <a:ext cx="6096001" cy="6858001"/>
          </a:xfrm>
          <a:prstGeom prst="rect">
            <a:avLst/>
          </a:prstGeom>
          <a:solidFill>
            <a:srgbClr val="1C1F2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 panose="020B0604020202020204"/>
              <a:buNone/>
            </a:pPr>
            <a:endParaRPr sz="1600" b="0" i="0" u="none" strike="noStrike" cap="none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402" name="Google Shape;402;p70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403" name="Google Shape;403;p70"/>
          <p:cNvSpPr txBox="1">
            <a:spLocks noGrp="1"/>
          </p:cNvSpPr>
          <p:nvPr>
            <p:ph type="body" idx="1"/>
          </p:nvPr>
        </p:nvSpPr>
        <p:spPr>
          <a:xfrm>
            <a:off x="892803" y="1954773"/>
            <a:ext cx="3405203" cy="1371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 panose="020B0502020202020204"/>
              <a:buNone/>
              <a:defRPr sz="3000" b="0" i="0" u="none" strike="noStrike" cap="none">
                <a:solidFill>
                  <a:schemeClr val="lt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70"/>
          <p:cNvSpPr txBox="1">
            <a:spLocks noGrp="1"/>
          </p:cNvSpPr>
          <p:nvPr>
            <p:ph type="body" idx="3"/>
          </p:nvPr>
        </p:nvSpPr>
        <p:spPr>
          <a:xfrm>
            <a:off x="890785" y="3205692"/>
            <a:ext cx="3810001" cy="51172"/>
          </a:xfrm>
          <a:prstGeom prst="rect">
            <a:avLst/>
          </a:prstGeom>
          <a:gradFill>
            <a:gsLst>
              <a:gs pos="0">
                <a:srgbClr val="65D589"/>
              </a:gs>
              <a:gs pos="100000">
                <a:srgbClr val="72C6C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349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"/>
              <a:buChar char="•"/>
              <a:defRPr sz="100" b="0" i="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05" name="Google Shape;405;p70"/>
          <p:cNvSpPr txBox="1">
            <a:spLocks noGrp="1"/>
          </p:cNvSpPr>
          <p:nvPr>
            <p:ph type="body" idx="4"/>
          </p:nvPr>
        </p:nvSpPr>
        <p:spPr>
          <a:xfrm>
            <a:off x="890785" y="3922801"/>
            <a:ext cx="4153942" cy="662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None/>
              <a:defRPr sz="14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06" name="Google Shape;406;p70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B5990817-D83B-DB48-ABF9-F10948789296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1FBB4528-054B-774B-80F9-0000DB82E5D9}" type="datetime1">
              <a:rPr lang="en-IN" smtClean="0"/>
              <a:t>25-01-2024</a:t>
            </a:fld>
            <a:endParaRPr lang="en-IN"/>
          </a:p>
        </p:txBody>
      </p:sp>
      <p:sp>
        <p:nvSpPr>
          <p:cNvPr id="11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  <a:endParaRPr lang="en-US" dirty="0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bg>
      <p:bgPr>
        <a:solidFill>
          <a:srgbClr val="151514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36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1F1194C8-7595-5F48-AC86-ABC3545EB082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Slide" type="tx">
  <p:cSld name="Blank Slid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1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607141" y="175458"/>
            <a:ext cx="447675" cy="4887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F40844F3-328B-BA45-AFBE-46860A7E0FEB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748747" y="365125"/>
            <a:ext cx="10515600" cy="1325563"/>
          </a:xfrm>
        </p:spPr>
        <p:txBody>
          <a:bodyPr/>
          <a:lstStyle>
            <a:lvl1pPr>
              <a:defRPr b="1" i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77"/>
                <a:ea typeface="Roboto" panose="02000000000000000000" pitchFamily="2" charset="0"/>
                <a:cs typeface="Poppins" panose="00000500000000000000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38200" y="1307588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11563813" y="6278293"/>
            <a:ext cx="457390" cy="4573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 with Caption">
  <p:cSld name="1_Content with Ca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8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entury Gothic" panose="020B0502020202020204"/>
              <a:buNone/>
              <a:defRPr sz="2400" b="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body" idx="2"/>
          </p:nvPr>
        </p:nvSpPr>
        <p:spPr>
          <a:xfrm>
            <a:off x="839788" y="2409370"/>
            <a:ext cx="3932237" cy="345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514350" lvl="0" indent="-2857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  <a:defRPr sz="16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84" name="Google Shape;84;p38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59F38AA3-D69F-8245-B364-88B70ED1CDCC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39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solidFill>
            <a:srgbClr val="AADBE8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entury Gothic" panose="020B0502020202020204"/>
              <a:buNone/>
              <a:defRPr sz="2400" b="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9"/>
          <p:cNvSpPr txBox="1">
            <a:spLocks noGrp="1"/>
          </p:cNvSpPr>
          <p:nvPr>
            <p:ph type="body" idx="1"/>
          </p:nvPr>
        </p:nvSpPr>
        <p:spPr>
          <a:xfrm>
            <a:off x="839788" y="2409370"/>
            <a:ext cx="3932237" cy="345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514350" lvl="0" indent="-2857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  <a:defRPr sz="16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91" name="Google Shape;91;p39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0008D027-BA82-9D40-B62B-977E013CDB3C}" type="datetime1">
              <a:rPr lang="en-IN" smtClean="0"/>
              <a:t>25-01-2024</a:t>
            </a:fld>
            <a:endParaRPr lang="en-IN"/>
          </a:p>
        </p:txBody>
      </p:sp>
      <p:sp>
        <p:nvSpPr>
          <p:cNvPr id="9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7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solidFill>
            <a:srgbClr val="B1DACA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 panose="020B0502020202020204"/>
              <a:buNone/>
              <a:defRPr sz="2400" b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body" idx="2"/>
          </p:nvPr>
        </p:nvSpPr>
        <p:spPr>
          <a:xfrm>
            <a:off x="839788" y="2409370"/>
            <a:ext cx="3932237" cy="345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514350" lvl="0" indent="-2857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  <a:defRPr sz="1600"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77" name="Google Shape;77;p37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5BFD1AD5-9168-4948-866D-80F3A4D4D930}" type="datetime1">
              <a:rPr lang="en-IN" smtClean="0"/>
              <a:t>25-01-2024</a:t>
            </a:fld>
            <a:endParaRPr lang="en-IN"/>
          </a:p>
        </p:txBody>
      </p:sp>
      <p:sp>
        <p:nvSpPr>
          <p:cNvPr id="12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ntent with Caption">
  <p:cSld name="2_Content with Caption">
    <p:bg>
      <p:bgPr>
        <a:solidFill>
          <a:schemeClr val="dk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0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 panose="020B0502020202020204"/>
              <a:buNone/>
              <a:defRPr sz="2400" b="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7" name="Google Shape;97;p40"/>
          <p:cNvSpPr txBox="1">
            <a:spLocks noGrp="1"/>
          </p:cNvSpPr>
          <p:nvPr>
            <p:ph type="body" idx="2"/>
          </p:nvPr>
        </p:nvSpPr>
        <p:spPr>
          <a:xfrm>
            <a:off x="839788" y="2409370"/>
            <a:ext cx="3932237" cy="345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514350" lvl="0" indent="-2857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 panose="020B0604020202020204" pitchFamily="34" charset="0"/>
              <a:buChar char="•"/>
              <a:defRPr sz="16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98" name="Google Shape;98;p40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A9204CC3-C4F8-0B4C-A051-1663239AE6FE}" type="datetime1">
              <a:rPr lang="en-IN" smtClean="0"/>
              <a:t>25-01-2024</a:t>
            </a:fld>
            <a:endParaRPr lang="en-IN"/>
          </a:p>
        </p:txBody>
      </p:sp>
      <p:sp>
        <p:nvSpPr>
          <p:cNvPr id="9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icture with Caption">
  <p:cSld name="1_Picture with Caption">
    <p:bg>
      <p:bgPr>
        <a:solidFill>
          <a:srgbClr val="000000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41"/>
          <p:cNvSpPr txBox="1"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  <a:prstGeom prst="rect">
            <a:avLst/>
          </a:prstGeom>
          <a:solidFill>
            <a:srgbClr val="AADFF1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entury Gothic" panose="020B0502020202020204"/>
              <a:buNone/>
              <a:defRPr sz="2400" b="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1"/>
          <p:cNvSpPr txBox="1">
            <a:spLocks noGrp="1"/>
          </p:cNvSpPr>
          <p:nvPr>
            <p:ph type="body" idx="1"/>
          </p:nvPr>
        </p:nvSpPr>
        <p:spPr>
          <a:xfrm>
            <a:off x="839788" y="2409370"/>
            <a:ext cx="3932237" cy="3459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514350" lvl="0" indent="-2857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 panose="020B0604020202020204" pitchFamily="34" charset="0"/>
              <a:buChar char="•"/>
              <a:defRPr sz="16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105" name="Google Shape;105;p41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EA5CCA83-C3C5-9248-A26C-873F63CA2617}" type="datetime1">
              <a:rPr lang="en-IN" smtClean="0"/>
              <a:t>25-01-2024</a:t>
            </a:fld>
            <a:endParaRPr lang="en-IN"/>
          </a:p>
        </p:txBody>
      </p:sp>
      <p:sp>
        <p:nvSpPr>
          <p:cNvPr id="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02" userDrawn="1">
  <p:cSld name="Slide 02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oogle Shape;28;p28"/>
          <p:cNvCxnSpPr/>
          <p:nvPr userDrawn="1"/>
        </p:nvCxnSpPr>
        <p:spPr>
          <a:xfrm>
            <a:off x="828263" y="1110776"/>
            <a:ext cx="10426147" cy="0"/>
          </a:xfrm>
          <a:prstGeom prst="straightConnector1">
            <a:avLst/>
          </a:prstGeom>
          <a:noFill/>
          <a:ln w="15875" cap="flat" cmpd="sng">
            <a:gradFill flip="none" rotWithShape="1">
              <a:gsLst>
                <a:gs pos="0">
                  <a:srgbClr val="00B0F0"/>
                </a:gs>
                <a:gs pos="83000">
                  <a:schemeClr val="accent1"/>
                </a:gs>
              </a:gsLst>
              <a:lin ang="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9" name="Google Shape;109;p42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1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84521183-8340-7345-90ED-E4F8FE885D04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  <p:sp>
        <p:nvSpPr>
          <p:cNvPr id="12" name="Google Shape;27;p28"/>
          <p:cNvSpPr txBox="1">
            <a:spLocks noGrp="1"/>
          </p:cNvSpPr>
          <p:nvPr>
            <p:ph type="title"/>
          </p:nvPr>
        </p:nvSpPr>
        <p:spPr>
          <a:xfrm>
            <a:off x="738810" y="365126"/>
            <a:ext cx="10515600" cy="88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 panose="020B0502020202020204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Main Slide Blank" userDrawn="1">
  <p:cSld name="4_Main Slide 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4"/>
          <p:cNvSpPr>
            <a:spLocks noGrp="1"/>
          </p:cNvSpPr>
          <p:nvPr>
            <p:ph type="pic" idx="2"/>
          </p:nvPr>
        </p:nvSpPr>
        <p:spPr>
          <a:xfrm>
            <a:off x="-1" y="892671"/>
            <a:ext cx="12192000" cy="3155752"/>
          </a:xfrm>
          <a:prstGeom prst="rect">
            <a:avLst/>
          </a:prstGeom>
          <a:solidFill>
            <a:srgbClr val="ACB1BB"/>
          </a:solidFill>
          <a:ln>
            <a:noFill/>
          </a:ln>
        </p:spPr>
      </p:sp>
      <p:pic>
        <p:nvPicPr>
          <p:cNvPr id="120" name="Google Shape;120;p44" descr="A picture containing night sky&#10;&#10;Description automatically generated"/>
          <p:cNvPicPr preferRelativeResize="0"/>
          <p:nvPr/>
        </p:nvPicPr>
        <p:blipFill rotWithShape="1">
          <a:blip r:embed="rId2"/>
          <a:srcRect t="1" r="72079" b="-6685"/>
          <a:stretch>
            <a:fillRect/>
          </a:stretch>
        </p:blipFill>
        <p:spPr>
          <a:xfrm>
            <a:off x="11258096" y="199841"/>
            <a:ext cx="552904" cy="6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271BC52D-00AD-F84E-98E6-680B89E22A18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</a:p>
        </p:txBody>
      </p:sp>
      <p:cxnSp>
        <p:nvCxnSpPr>
          <p:cNvPr id="8" name="Google Shape;28;p28"/>
          <p:cNvCxnSpPr/>
          <p:nvPr userDrawn="1"/>
        </p:nvCxnSpPr>
        <p:spPr>
          <a:xfrm>
            <a:off x="666396" y="5331084"/>
            <a:ext cx="10426147" cy="0"/>
          </a:xfrm>
          <a:prstGeom prst="straightConnector1">
            <a:avLst/>
          </a:prstGeom>
          <a:noFill/>
          <a:ln w="15875" cap="flat" cmpd="sng">
            <a:gradFill flip="none" rotWithShape="1">
              <a:gsLst>
                <a:gs pos="0">
                  <a:srgbClr val="00B0F0"/>
                </a:gs>
                <a:gs pos="83000">
                  <a:schemeClr val="accent1"/>
                </a:gs>
              </a:gsLst>
              <a:lin ang="0" scaled="1"/>
              <a:tileRect/>
            </a:gra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27;p28"/>
          <p:cNvSpPr txBox="1">
            <a:spLocks noGrp="1"/>
          </p:cNvSpPr>
          <p:nvPr>
            <p:ph type="title"/>
          </p:nvPr>
        </p:nvSpPr>
        <p:spPr>
          <a:xfrm>
            <a:off x="576943" y="4585434"/>
            <a:ext cx="10515600" cy="883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 panose="020B0502020202020204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9F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 panose="020B0502020202020204"/>
              <a:buNone/>
              <a:defRPr sz="2400" b="0" i="0" u="none" strike="noStrike" cap="none">
                <a:solidFill>
                  <a:schemeClr val="dk1"/>
                </a:solidFill>
                <a:latin typeface="Century Gothic" panose="020B0502020202020204"/>
                <a:ea typeface="Century Gothic" panose="020B0502020202020204"/>
                <a:cs typeface="Century Gothic" panose="020B0502020202020204"/>
                <a:sym typeface="Century Gothic" panose="020B0502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" name="Google Shape;11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•"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 panose="020B0604020202020204"/>
              <a:buChar char="•"/>
              <a:defRPr sz="12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 dirty="0"/>
          </a:p>
        </p:txBody>
      </p:sp>
      <p:sp>
        <p:nvSpPr>
          <p:cNvPr id="12" name="Google Shape;12;p26"/>
          <p:cNvSpPr txBox="1">
            <a:spLocks noGrp="1"/>
          </p:cNvSpPr>
          <p:nvPr>
            <p:ph type="dt" idx="10"/>
          </p:nvPr>
        </p:nvSpPr>
        <p:spPr>
          <a:xfrm>
            <a:off x="8776253" y="6356350"/>
            <a:ext cx="231629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6965"/>
              </a:buClr>
              <a:buSzPts val="1000"/>
              <a:buFont typeface="Open Sans" panose="020B0606030504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fld id="{04998DF1-733C-484F-86A3-1EF40361DCA8}" type="datetime1">
              <a:rPr lang="en-IN" smtClean="0"/>
              <a:t>25-01-2024</a:t>
            </a:fld>
            <a:endParaRPr lang="en-IN"/>
          </a:p>
        </p:txBody>
      </p:sp>
      <p:sp>
        <p:nvSpPr>
          <p:cNvPr id="13" name="Google Shape;13;p26"/>
          <p:cNvSpPr txBox="1">
            <a:spLocks noGrp="1"/>
          </p:cNvSpPr>
          <p:nvPr>
            <p:ph type="sldNum" idx="12"/>
          </p:nvPr>
        </p:nvSpPr>
        <p:spPr>
          <a:xfrm>
            <a:off x="11241156" y="6356350"/>
            <a:ext cx="56984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800" b="0" i="0" u="none" strike="noStrike" cap="none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69696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©2023 KANINI Software Solutions. Confidential</a:t>
            </a:r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spd="slow">
    <p:push/>
  </p:transition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26" Type="http://schemas.openxmlformats.org/officeDocument/2006/relationships/image" Target="../media/image1.png"/><Relationship Id="rId3" Type="http://schemas.openxmlformats.org/officeDocument/2006/relationships/image" Target="../media/image5.png"/><Relationship Id="rId21" Type="http://schemas.openxmlformats.org/officeDocument/2006/relationships/image" Target="../media/image23.sv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17" Type="http://schemas.openxmlformats.org/officeDocument/2006/relationships/image" Target="../media/image19.svg"/><Relationship Id="rId25" Type="http://schemas.openxmlformats.org/officeDocument/2006/relationships/image" Target="../media/image27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24" Type="http://schemas.openxmlformats.org/officeDocument/2006/relationships/image" Target="../media/image26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23" Type="http://schemas.openxmlformats.org/officeDocument/2006/relationships/image" Target="../media/image25.svg"/><Relationship Id="rId10" Type="http://schemas.openxmlformats.org/officeDocument/2006/relationships/image" Target="../media/image12.svg"/><Relationship Id="rId19" Type="http://schemas.openxmlformats.org/officeDocument/2006/relationships/image" Target="../media/image21.sv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Relationship Id="rId22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594129-8C37-5A3F-E9C1-A732FA0A338A}"/>
              </a:ext>
            </a:extLst>
          </p:cNvPr>
          <p:cNvSpPr/>
          <p:nvPr/>
        </p:nvSpPr>
        <p:spPr>
          <a:xfrm>
            <a:off x="4947" y="-2474"/>
            <a:ext cx="12192000" cy="68579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13" name="Google Shape;18;p27"/>
          <p:cNvSpPr/>
          <p:nvPr/>
        </p:nvSpPr>
        <p:spPr>
          <a:xfrm rot="10800000" flipH="1" flipV="1">
            <a:off x="1231370" y="3568927"/>
            <a:ext cx="4720375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4" name="Google Shape;512;p1"/>
          <p:cNvSpPr txBox="1"/>
          <p:nvPr/>
        </p:nvSpPr>
        <p:spPr>
          <a:xfrm>
            <a:off x="1686912" y="2319646"/>
            <a:ext cx="3914284" cy="1107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 lang="en-US" sz="3600" b="1" dirty="0">
              <a:solidFill>
                <a:schemeClr val="bg1">
                  <a:lumMod val="95000"/>
                </a:schemeClr>
              </a:solidFill>
              <a:latin typeface="Segoe UI"/>
              <a:cs typeface="Poppins ExtraLight" pitchFamily="2" charset="77"/>
            </a:endParaRPr>
          </a:p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Segoe UI"/>
                <a:cs typeface="Poppins ExtraLight"/>
              </a:rPr>
              <a:t>Hackathon 2024</a:t>
            </a:r>
          </a:p>
        </p:txBody>
      </p:sp>
      <p:pic>
        <p:nvPicPr>
          <p:cNvPr id="7" name="Google Shape;515;p1"/>
          <p:cNvPicPr preferRelativeResize="0"/>
          <p:nvPr/>
        </p:nvPicPr>
        <p:blipFill>
          <a:blip r:embed="rId2"/>
          <a:srcRect/>
          <a:stretch>
            <a:fillRect/>
          </a:stretch>
        </p:blipFill>
        <p:spPr>
          <a:xfrm>
            <a:off x="6065093" y="1032457"/>
            <a:ext cx="6121386" cy="45910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12;p1">
            <a:extLst>
              <a:ext uri="{FF2B5EF4-FFF2-40B4-BE49-F238E27FC236}">
                <a16:creationId xmlns:a16="http://schemas.microsoft.com/office/drawing/2014/main" id="{C6763709-91A8-7016-9355-A06E4F43F33C}"/>
              </a:ext>
            </a:extLst>
          </p:cNvPr>
          <p:cNvSpPr txBox="1"/>
          <p:nvPr/>
        </p:nvSpPr>
        <p:spPr>
          <a:xfrm>
            <a:off x="2260885" y="3774372"/>
            <a:ext cx="2647583" cy="672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 lang="en-US" sz="3200" dirty="0">
              <a:solidFill>
                <a:schemeClr val="bg1">
                  <a:lumMod val="95000"/>
                </a:schemeClr>
              </a:solidFill>
              <a:latin typeface="Segoe UI"/>
              <a:cs typeface="Poppins ExtraLight" pitchFamily="2" charset="77"/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Segoe UI"/>
                <a:cs typeface="Poppins ExtraLight"/>
              </a:rPr>
              <a:t>Cognicrafters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Segoe UI"/>
              <a:cs typeface="Poppins ExtraLight" pitchFamily="2" charset="77"/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AF4F2DE2-7519-C97F-A3DC-2DF2A1B57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76" y="276720"/>
            <a:ext cx="2346118" cy="762742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327726" y="530472"/>
            <a:ext cx="8240395" cy="9531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Century Gothic"/>
                <a:cs typeface="Century Gothic" panose="020B0502020202020204" pitchFamily="34" charset="0"/>
              </a:rPr>
              <a:t>QA </a:t>
            </a:r>
            <a:r>
              <a:rPr lang="en-US" sz="2800" b="1" dirty="0">
                <a:latin typeface="Segoe UI"/>
                <a:cs typeface="Century Gothic" panose="020B0502020202020204" pitchFamily="34" charset="0"/>
              </a:rPr>
              <a:t>Generation</a:t>
            </a:r>
            <a:r>
              <a:rPr lang="en-US" sz="2800" b="1" dirty="0">
                <a:latin typeface="Century Gothic"/>
                <a:cs typeface="Century Gothic" panose="020B0502020202020204" pitchFamily="34" charset="0"/>
              </a:rPr>
              <a:t> Module </a:t>
            </a:r>
            <a:endParaRPr lang="en-US" sz="2800" b="1">
              <a:latin typeface="Century Gothic" panose="020B0502020202020204" pitchFamily="34" charset="0"/>
              <a:cs typeface="Century Gothic" panose="020B0502020202020204" pitchFamily="34" charset="0"/>
            </a:endParaRPr>
          </a:p>
          <a:p>
            <a:endParaRPr lang="en-US" sz="2800" dirty="0">
              <a:latin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pic>
        <p:nvPicPr>
          <p:cNvPr id="2" name="Content Placeholder 1" descr="MicrosoftTeams-image (15)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56318" y="1711985"/>
            <a:ext cx="10274374" cy="4167397"/>
          </a:xfrm>
          <a:prstGeom prst="rect">
            <a:avLst/>
          </a:prstGeom>
        </p:spPr>
      </p:pic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98625A53-5103-3C8A-3FDF-3A6344D427D3}"/>
              </a:ext>
            </a:extLst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8;p27">
            <a:extLst>
              <a:ext uri="{FF2B5EF4-FFF2-40B4-BE49-F238E27FC236}">
                <a16:creationId xmlns:a16="http://schemas.microsoft.com/office/drawing/2014/main" id="{80D8F210-8A89-6436-B86E-C7BBC0F2D9DD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317830" y="550265"/>
            <a:ext cx="8240395" cy="9531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Century Gothic"/>
                <a:cs typeface="Century Gothic" panose="020B0502020202020204" pitchFamily="34" charset="0"/>
              </a:rPr>
              <a:t>QA Generation Module </a:t>
            </a:r>
            <a:endParaRPr lang="en-US" sz="2800" b="1" dirty="0">
              <a:latin typeface="Century Gothic" panose="020B0502020202020204" pitchFamily="34" charset="0"/>
              <a:cs typeface="Century Gothic" panose="020B0502020202020204" pitchFamily="34" charset="0"/>
            </a:endParaRPr>
          </a:p>
          <a:p>
            <a:endParaRPr lang="en-US" sz="2800">
              <a:latin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56375" y="1402080"/>
            <a:ext cx="11104435" cy="49635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500" b="1" dirty="0">
                <a:latin typeface="Segoe UI"/>
                <a:cs typeface="Century Gothic" panose="020B0502020202020204" pitchFamily="34" charset="0"/>
              </a:rPr>
              <a:t>1.Candidate Search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 Search for candidates based on specific criteria.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 Retrieve candidate information, including resume details.</a:t>
            </a:r>
          </a:p>
          <a:p>
            <a:endParaRPr lang="en-US" sz="1500" b="1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latin typeface="Segoe UI"/>
                <a:cs typeface="Century Gothic" panose="020B0502020202020204" pitchFamily="34" charset="0"/>
              </a:rPr>
              <a:t>2.Skill-Based QA Generation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 Utilize Generative AI Language Learning Models (LLMs).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 Generate lists of interview questions tailored to different skill sets.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latin typeface="Segoe UI"/>
                <a:cs typeface="Century Gothic" panose="020B0502020202020204" pitchFamily="34" charset="0"/>
              </a:rPr>
              <a:t>3.PDF Document Generation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 Compile generated questions into a downloadable PDF document.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 Ensure easy access and sharing of interview questions.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latin typeface="Segoe UI"/>
                <a:cs typeface="Century Gothic" panose="020B0502020202020204" pitchFamily="34" charset="0"/>
              </a:rPr>
              <a:t>4.Customized Interview Preparation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 Empower interviewers with skill-specific questions.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 Enhance candidate assessments for various roles.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latin typeface="Segoe UI"/>
                <a:cs typeface="Century Gothic" panose="020B0502020202020204" pitchFamily="34" charset="0"/>
              </a:rPr>
              <a:t>5.Efficiency and Accuracy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 Streamline the interview preparation process.</a:t>
            </a:r>
          </a:p>
          <a:p>
            <a:r>
              <a:rPr lang="en-US" sz="1500" dirty="0">
                <a:latin typeface="Segoe UI"/>
                <a:cs typeface="Century Gothic" panose="020B0502020202020204" pitchFamily="34" charset="0"/>
              </a:rPr>
              <a:t> Improve interview quality and candidate evaluations.</a:t>
            </a:r>
          </a:p>
        </p:txBody>
      </p:sp>
      <p:pic>
        <p:nvPicPr>
          <p:cNvPr id="5" name="Google Shape;17;p27">
            <a:extLst>
              <a:ext uri="{FF2B5EF4-FFF2-40B4-BE49-F238E27FC236}">
                <a16:creationId xmlns:a16="http://schemas.microsoft.com/office/drawing/2014/main" id="{248030AA-5B11-D289-1431-53A751C4387D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;p27">
            <a:extLst>
              <a:ext uri="{FF2B5EF4-FFF2-40B4-BE49-F238E27FC236}">
                <a16:creationId xmlns:a16="http://schemas.microsoft.com/office/drawing/2014/main" id="{BFC7DDF5-E3FA-242A-98BE-AB768BA46706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98038" y="530472"/>
            <a:ext cx="8240395" cy="9531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</a:rPr>
              <a:t>Interview Schedule Module </a:t>
            </a:r>
            <a:endParaRPr lang="en-US" sz="2800" b="1">
              <a:latin typeface="Segoe UI"/>
              <a:cs typeface="Century Gothic" panose="020B0502020202020204" pitchFamily="34" charset="0"/>
            </a:endParaRPr>
          </a:p>
          <a:p>
            <a:endParaRPr lang="en-US" sz="2800" dirty="0">
              <a:latin typeface="Segoe UI"/>
              <a:cs typeface="Century Gothic" panose="020B0502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7103" y="1233846"/>
            <a:ext cx="11421110" cy="4953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1.Candidate Search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 Search for candidates using their unique candidate ID.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 Retrieve candidate details for interview scheduling.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2.Interview Scheduling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 Schedule interviews with date and time preferences.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 Set up virtual meetings on platforms like Zoom or Teams.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3.Link Generation</a:t>
            </a:r>
          </a:p>
          <a:p>
            <a:r>
              <a:rPr lang="en-US" sz="1600" dirty="0">
                <a:latin typeface="Century Gothic"/>
                <a:cs typeface="Century Gothic" panose="020B0502020202020204" pitchFamily="34" charset="0"/>
              </a:rPr>
              <a:t>Automatically generate meeting links for scheduled interviews.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 Ensure easy access for both interviewers and candidates.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4.Data Storage and Dashboard Update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 Store interview details and meeting links in the database.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 Update the dashboard status for the specific candidate to "Interview Scheduled."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5.Streamlined Process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 Simplify the interview scheduling process.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 Enhance candidate tracking and communication.</a:t>
            </a:r>
          </a:p>
        </p:txBody>
      </p:sp>
      <p:pic>
        <p:nvPicPr>
          <p:cNvPr id="5" name="Google Shape;17;p27">
            <a:extLst>
              <a:ext uri="{FF2B5EF4-FFF2-40B4-BE49-F238E27FC236}">
                <a16:creationId xmlns:a16="http://schemas.microsoft.com/office/drawing/2014/main" id="{2CAFB1EE-DB8E-6F0B-E57A-F5473C8F172C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;p27">
            <a:extLst>
              <a:ext uri="{FF2B5EF4-FFF2-40B4-BE49-F238E27FC236}">
                <a16:creationId xmlns:a16="http://schemas.microsoft.com/office/drawing/2014/main" id="{DA77D606-A146-6FDD-8C4C-AFB8F26F4EEC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58453" y="530736"/>
            <a:ext cx="824039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  <a:sym typeface="+mn-ea"/>
              </a:rPr>
              <a:t> Final Verdict Module </a:t>
            </a:r>
            <a:endParaRPr lang="en-US" sz="280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5" name="Content Placeholder 4" descr="MicrosoftTeams-image (12)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01626" y="1566627"/>
            <a:ext cx="10381837" cy="4271587"/>
          </a:xfrm>
          <a:prstGeom prst="rect">
            <a:avLst/>
          </a:prstGeom>
        </p:spPr>
      </p:pic>
      <p:pic>
        <p:nvPicPr>
          <p:cNvPr id="9" name="Google Shape;17;p27">
            <a:extLst>
              <a:ext uri="{FF2B5EF4-FFF2-40B4-BE49-F238E27FC236}">
                <a16:creationId xmlns:a16="http://schemas.microsoft.com/office/drawing/2014/main" id="{7F013885-AD1D-F378-9EA3-834DEB2CB174}"/>
              </a:ext>
            </a:extLst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8;p27">
            <a:extLst>
              <a:ext uri="{FF2B5EF4-FFF2-40B4-BE49-F238E27FC236}">
                <a16:creationId xmlns:a16="http://schemas.microsoft.com/office/drawing/2014/main" id="{E992EF0E-C351-2EE4-C7F3-DB2CE521F294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08973" y="530736"/>
            <a:ext cx="8240395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  <a:sym typeface="+mn-ea"/>
              </a:rPr>
              <a:t> Final Verdict Module </a:t>
            </a:r>
            <a:endParaRPr lang="en-US" sz="2800">
              <a:latin typeface="Segoe UI"/>
              <a:cs typeface="Century Gothic" panose="020B0502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7103" y="1243742"/>
            <a:ext cx="5824855" cy="4953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1.Candidate Search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Search for a specific candidate using their unique candidate ID.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Retrieve candidate details from the database.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2.Upload Interview Transcript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Upload the interview discussion transcript file for analysis.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Prepare for the final verdict assessment.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3.Generative AI LLM Analysis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Utilize Generative AI Language Learning Models (LLMs).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Generate the final verdict, including: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Final Score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Topic Scores with Explanations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Question Scores with Explanations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4.Display and Storage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Display the final verdict results in the user interface.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Store the results in the database for future reference.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6491605" y="1462405"/>
            <a:ext cx="5535295" cy="46183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5.PDF Document Generation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Generate a downloadable PDF document of the final verdict.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Enable easy sharing and record-keeping.</a:t>
            </a:r>
          </a:p>
          <a:p>
            <a:endParaRPr lang="en-US" sz="1600" b="1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6.Dashboard Update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Modify the final verdict status on the dashboard for the respective candidate to reflect the assessment.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7.Efficient Evaluation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Streamline the final verdict process with AI-driven analysis.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Enhance candidate assessment and decision-making.</a:t>
            </a:r>
          </a:p>
        </p:txBody>
      </p:sp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FEEED0DE-DAB6-8566-9D8C-9FEE7BFCB3FC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;p27">
            <a:extLst>
              <a:ext uri="{FF2B5EF4-FFF2-40B4-BE49-F238E27FC236}">
                <a16:creationId xmlns:a16="http://schemas.microsoft.com/office/drawing/2014/main" id="{1B5C2A91-8686-BC19-F09F-2CAA701A76C0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28765" y="530736"/>
            <a:ext cx="60319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  <a:sym typeface="+mn-ea"/>
              </a:rPr>
              <a:t> Core Features and Benefits </a:t>
            </a:r>
            <a:endParaRPr lang="en-US" sz="2800">
              <a:latin typeface="Segoe UI"/>
              <a:cs typeface="Century Gothic" panose="020B0502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476168" y="1273431"/>
            <a:ext cx="11158854" cy="4953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Centralized Dashboard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Efficiently manage the interview pipeline.</a:t>
            </a:r>
            <a:endParaRPr lang="en-US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Resume Validation with LLMs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Utilize gen  AI LLM models for resume validation.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Tailored Interview Questions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Generate customized interview Q&amp;A using gen AI LLM.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Seamless Interview Scheduling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Streamline logistics with integrated scheduling.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Post-Interview Analysis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Automatically synthesize discussions into reports using gen AI LLM.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Responsive Data Management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MongoDB ensures efficient data storage.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Enhanced Efficiency</a:t>
            </a:r>
            <a:r>
              <a:rPr lang="en-US" sz="1600" dirty="0">
                <a:latin typeface="Segoe UI"/>
                <a:cs typeface="Century Gothic" panose="020B0502020202020204" pitchFamily="34" charset="0"/>
              </a:rPr>
              <a:t>: Optimize HR processes for better decision-making.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600" dirty="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8C9BA633-3E0A-DB38-7871-F36CFA15D0DE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;p27">
            <a:extLst>
              <a:ext uri="{FF2B5EF4-FFF2-40B4-BE49-F238E27FC236}">
                <a16:creationId xmlns:a16="http://schemas.microsoft.com/office/drawing/2014/main" id="{17C743DC-4780-C097-9F50-347F6713A10C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38661" y="520840"/>
            <a:ext cx="11821160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  <a:sym typeface="+mn-ea"/>
              </a:rPr>
              <a:t> Future Enhancements </a:t>
            </a:r>
            <a:endParaRPr lang="en-US" sz="2800">
              <a:latin typeface="Segoe UI"/>
              <a:cs typeface="Century Gothic" panose="020B0502020202020204" pitchFamily="3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387103" y="1263535"/>
            <a:ext cx="5824855" cy="49536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1.Advanced Resume Analysis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Utilize Vector Databases for complex resume-job description analysis.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2.Enhanced EDA Visualization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Expand EDA capabilities, including candidate location mapping.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Visualize complex data plots for deeper insights.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3.Automated Interview Scheduling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Implement automatic interview scheduling.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Send notifications and reminders via email and WhatsApp for efficient coordination.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4.Customized Interview Questions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Generate complex interview questions based on candidate resumes.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Tailor questions to the interview level, enhancing assessment accuracy.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6531189" y="1346406"/>
            <a:ext cx="5535295" cy="46183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5.Chatbot-Driven Interviews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Integrate chatbots for interactive and automated interviews.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Enhance candidate engagement and streamline the interview process.</a:t>
            </a:r>
          </a:p>
          <a:p>
            <a:endParaRPr lang="en-US" sz="16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6.LinkedIn Resume Selection Automation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Automate the selection of resumes from bulk sources like LinkedIn.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Efficiently filter and manage a large pool of candidates</a:t>
            </a:r>
            <a:r>
              <a:rPr lang="en-US" sz="1600" b="1" dirty="0">
                <a:latin typeface="Segoe UI"/>
                <a:cs typeface="Century Gothic" panose="020B0502020202020204" pitchFamily="34" charset="0"/>
              </a:rPr>
              <a:t>.</a:t>
            </a:r>
          </a:p>
          <a:p>
            <a:endParaRPr lang="en-US" sz="1600" b="1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600" b="1" dirty="0">
                <a:latin typeface="Segoe UI"/>
                <a:cs typeface="Century Gothic" panose="020B0502020202020204" pitchFamily="34" charset="0"/>
              </a:rPr>
              <a:t>7.Predictive Candidate Performance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Develop predictive models to assess candidate performance before interviews.</a:t>
            </a:r>
          </a:p>
          <a:p>
            <a:r>
              <a:rPr lang="en-US" sz="1600" dirty="0">
                <a:latin typeface="Segoe UI"/>
                <a:cs typeface="Century Gothic" panose="020B0502020202020204" pitchFamily="34" charset="0"/>
              </a:rPr>
              <a:t>Improve decision-making and candidate selection accuracy.</a:t>
            </a:r>
          </a:p>
        </p:txBody>
      </p:sp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B07C63C9-5AD0-7CA9-0A53-039642D7DE95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;p27">
            <a:extLst>
              <a:ext uri="{FF2B5EF4-FFF2-40B4-BE49-F238E27FC236}">
                <a16:creationId xmlns:a16="http://schemas.microsoft.com/office/drawing/2014/main" id="{9CEC87D0-31AD-1513-103C-BDE5FD2D5D8B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4">
            <a:extLst>
              <a:ext uri="{FF2B5EF4-FFF2-40B4-BE49-F238E27FC236}">
                <a16:creationId xmlns:a16="http://schemas.microsoft.com/office/drawing/2014/main" id="{ADDDEE26-840A-BC54-A363-42776EA0023F}"/>
              </a:ext>
            </a:extLst>
          </p:cNvPr>
          <p:cNvSpPr/>
          <p:nvPr/>
        </p:nvSpPr>
        <p:spPr>
          <a:xfrm>
            <a:off x="4947" y="-2474"/>
            <a:ext cx="12192000" cy="68579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BD66481-9B8D-9E3E-388B-67D50DDF9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982" y="-3958"/>
            <a:ext cx="8316684" cy="6232565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BFD1AD5-9168-4948-866D-80F3A4D4D930}" type="datetime1">
              <a:rPr lang="en-IN" smtClean="0"/>
              <a:t>25-01-2024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©2023 KANINI Software Solutions. Confidential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4299890" y="2390280"/>
            <a:ext cx="4064000" cy="829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Segoe UI"/>
                <a:cs typeface="Century Gothic" panose="020B0502020202020204" pitchFamily="34" charset="0"/>
              </a:rPr>
              <a:t>Thank you</a:t>
            </a:r>
          </a:p>
        </p:txBody>
      </p:sp>
      <p:sp>
        <p:nvSpPr>
          <p:cNvPr id="10" name="Google Shape;18;p27">
            <a:extLst>
              <a:ext uri="{FF2B5EF4-FFF2-40B4-BE49-F238E27FC236}">
                <a16:creationId xmlns:a16="http://schemas.microsoft.com/office/drawing/2014/main" id="{5B09104B-EDE9-A86F-83F7-3BBD45018CD9}"/>
              </a:ext>
            </a:extLst>
          </p:cNvPr>
          <p:cNvSpPr/>
          <p:nvPr/>
        </p:nvSpPr>
        <p:spPr>
          <a:xfrm rot="10800000" flipH="1" flipV="1">
            <a:off x="2369586" y="3281600"/>
            <a:ext cx="7253777" cy="75806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46D4CCA-A62C-6025-1A15-9A53EEB3AC80}"/>
              </a:ext>
            </a:extLst>
          </p:cNvPr>
          <p:cNvSpPr/>
          <p:nvPr/>
        </p:nvSpPr>
        <p:spPr>
          <a:xfrm>
            <a:off x="4947" y="-2474"/>
            <a:ext cx="12192000" cy="68579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649F35C6-5E29-3B74-BA59-BDBAD951A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76" y="276720"/>
            <a:ext cx="2346118" cy="762742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13" name="Google Shape;18;p27"/>
          <p:cNvSpPr/>
          <p:nvPr/>
        </p:nvSpPr>
        <p:spPr>
          <a:xfrm rot="10800000" flipH="1" flipV="1">
            <a:off x="3695664" y="3529003"/>
            <a:ext cx="4908400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4" name="Google Shape;512;p1"/>
          <p:cNvSpPr txBox="1"/>
          <p:nvPr/>
        </p:nvSpPr>
        <p:spPr>
          <a:xfrm>
            <a:off x="3419104" y="2331161"/>
            <a:ext cx="5591100" cy="1141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 lang="en-US" sz="3600" dirty="0">
              <a:solidFill>
                <a:schemeClr val="bg1">
                  <a:lumMod val="95000"/>
                </a:schemeClr>
              </a:solidFill>
              <a:latin typeface="Segoe UI"/>
              <a:cs typeface="Poppins ExtraLight" pitchFamily="2" charset="77"/>
            </a:endParaRPr>
          </a:p>
          <a:p>
            <a:pPr algn="ctr"/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Segoe UI"/>
                <a:cs typeface="Poppins ExtraLight"/>
              </a:rPr>
              <a:t>Interview validation   Assistant</a:t>
            </a:r>
          </a:p>
        </p:txBody>
      </p:sp>
      <p:pic>
        <p:nvPicPr>
          <p:cNvPr id="11" name="Google Shape;515;p1">
            <a:extLst>
              <a:ext uri="{FF2B5EF4-FFF2-40B4-BE49-F238E27FC236}">
                <a16:creationId xmlns:a16="http://schemas.microsoft.com/office/drawing/2014/main" id="{A16C2FDA-513C-469C-38F6-FCC013A473F1}"/>
              </a:ext>
            </a:extLst>
          </p:cNvPr>
          <p:cNvPicPr preferRelativeResize="0"/>
          <p:nvPr/>
        </p:nvPicPr>
        <p:blipFill>
          <a:blip r:embed="rId3"/>
          <a:srcRect/>
          <a:stretch>
            <a:fillRect/>
          </a:stretch>
        </p:blipFill>
        <p:spPr>
          <a:xfrm>
            <a:off x="5243717" y="3743989"/>
            <a:ext cx="1707724" cy="1345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573530" y="857250"/>
            <a:ext cx="4064000" cy="377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>
              <a:latin typeface="Century Gothic" panose="020B0502020202020204" pitchFamily="34" charset="0"/>
              <a:cs typeface="Century Gothic" panose="020B05020202020202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83638" y="486728"/>
            <a:ext cx="4064000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Segoe UI"/>
                <a:cs typeface="Century Gothic" panose="020B0502020202020204" pitchFamily="34" charset="0"/>
              </a:rPr>
              <a:t>Problem Statement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385856" y="1145970"/>
            <a:ext cx="11660570" cy="49879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Challenges in Manual Interview Process</a:t>
            </a:r>
            <a:endParaRPr lang="en-US" sz="1600">
              <a:solidFill>
                <a:schemeClr val="tx1">
                  <a:lumMod val="65000"/>
                  <a:lumOff val="35000"/>
                </a:schemeClr>
              </a:solidFill>
              <a:latin typeface="Segoe UI"/>
            </a:endParaRPr>
          </a:p>
          <a:p>
            <a:pPr>
              <a:lnSpc>
                <a:spcPct val="150000"/>
              </a:lnSpc>
            </a:pPr>
            <a:endParaRPr lang="en-US" b="1" u="sng" dirty="0">
              <a:latin typeface="Segoe UI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Time-Consuming Screening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dirty="0">
                <a:latin typeface="Segoe UI"/>
                <a:cs typeface="Century Gothic" panose="020B0502020202020204" pitchFamily="34" charset="0"/>
              </a:rPr>
              <a:t> Manual screening of resumes and applications can be time-consuming, leading to delays in shortlisting candidates.</a:t>
            </a:r>
          </a:p>
          <a:p>
            <a:pPr>
              <a:lnSpc>
                <a:spcPct val="150000"/>
              </a:lnSpc>
            </a:pPr>
            <a:endParaRPr lang="en-US" dirty="0">
              <a:latin typeface="Segoe UI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Bias and Inconsistency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dirty="0">
                <a:latin typeface="Segoe UI"/>
                <a:cs typeface="Century Gothic" panose="020B0502020202020204" pitchFamily="34" charset="0"/>
              </a:rPr>
              <a:t> Human bias and inconsistency in candidate evaluation can affect the fairness of the selection process.</a:t>
            </a:r>
          </a:p>
          <a:p>
            <a:pPr>
              <a:lnSpc>
                <a:spcPct val="150000"/>
              </a:lnSpc>
            </a:pPr>
            <a:endParaRPr lang="en-US" dirty="0">
              <a:latin typeface="Segoe UI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Data Management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 </a:t>
            </a:r>
            <a:r>
              <a:rPr lang="en-US" dirty="0">
                <a:latin typeface="Segoe UI"/>
                <a:cs typeface="Century Gothic" panose="020B0502020202020204" pitchFamily="34" charset="0"/>
              </a:rPr>
              <a:t>Keeping track of candidate data, interview schedules, and feedback can be overwhelming without a digital system.</a:t>
            </a:r>
          </a:p>
          <a:p>
            <a:pPr>
              <a:lnSpc>
                <a:spcPct val="150000"/>
              </a:lnSpc>
            </a:pPr>
            <a:endParaRPr lang="en-US" dirty="0">
              <a:latin typeface="Segoe UI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Communication Hurdles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dirty="0">
                <a:latin typeface="Segoe UI"/>
                <a:cs typeface="Century Gothic" panose="020B0502020202020204" pitchFamily="34" charset="0"/>
              </a:rPr>
              <a:t> Coordinating interviews, sending reminders, and sharing feedback among the interview panel can lead to communication gaps.</a:t>
            </a:r>
          </a:p>
          <a:p>
            <a:pPr>
              <a:lnSpc>
                <a:spcPct val="150000"/>
              </a:lnSpc>
            </a:pPr>
            <a:endParaRPr lang="en-US" dirty="0">
              <a:latin typeface="Segoe UI"/>
              <a:cs typeface="Century Gothic" panose="020B0502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Limited Insights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dirty="0">
                <a:latin typeface="Segoe UI"/>
                <a:cs typeface="Century Gothic" panose="020B0502020202020204" pitchFamily="34" charset="0"/>
              </a:rPr>
              <a:t> Lack of data analytics and reporting tools makes it challenging to derive insights for process improvement and decision-making. These problems highlight the inefficiencies and challenges of manual interview processes and set the stage for introducing the benefits of an Interview Management System.</a:t>
            </a:r>
          </a:p>
          <a:p>
            <a:pPr>
              <a:lnSpc>
                <a:spcPct val="150000"/>
              </a:lnSpc>
            </a:pPr>
            <a:endParaRPr lang="en-US" dirty="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7" name="Google Shape;17;p27">
            <a:extLst>
              <a:ext uri="{FF2B5EF4-FFF2-40B4-BE49-F238E27FC236}">
                <a16:creationId xmlns:a16="http://schemas.microsoft.com/office/drawing/2014/main" id="{D873B677-C581-93B6-48CA-2886F5356785}"/>
              </a:ext>
            </a:extLst>
          </p:cNvPr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8;p27">
            <a:extLst>
              <a:ext uri="{FF2B5EF4-FFF2-40B4-BE49-F238E27FC236}">
                <a16:creationId xmlns:a16="http://schemas.microsoft.com/office/drawing/2014/main" id="{4F381BCE-189D-D686-6796-94CD8C5C758B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2" name="Google Shape;512;p1"/>
          <p:cNvSpPr txBox="1"/>
          <p:nvPr/>
        </p:nvSpPr>
        <p:spPr>
          <a:xfrm>
            <a:off x="387317" y="548103"/>
            <a:ext cx="5142865" cy="5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lang="en-US" sz="3200" b="1" dirty="0">
                <a:solidFill>
                  <a:schemeClr val="tx1"/>
                </a:solidFill>
                <a:latin typeface="Segoe UI"/>
                <a:cs typeface="Poppins ExtraLight"/>
              </a:rPr>
              <a:t>Introduction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388099" y="1350010"/>
            <a:ext cx="11215742" cy="50069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Autofit/>
          </a:bodyPr>
          <a:lstStyle/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Digital Recruitment Revolution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 Introducing our comprehensive Interview Management System, a digital solution designed to transform and automate recruitment processes.</a:t>
            </a:r>
            <a:endParaRPr lang="en-US" sz="1500">
              <a:latin typeface="Segoe UI"/>
            </a:endParaRP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Centralized Dashboard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 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At its core, our system provides a robust homepage acting as a centralized dashboard, offering real-time insights into the interview pipeline.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Effortless Data Entry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 HR professionals can seamlessly add job requirements and candidate information, streamlining the process.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Resume Validation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 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The system employs Language Learning Models (LLMs) to validate resumes and offer valuable recommendations.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Tailored Interview Questions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 Enhance interview preparation with auto-generated questions tailored to candidate profiles and job specifications.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Efficient Scheduling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 Integrated interview scheduling and post-interview functionalities simplify logistics and data management.</a:t>
            </a:r>
          </a:p>
          <a:p>
            <a:endParaRPr lang="en-US" sz="1500" dirty="0">
              <a:latin typeface="Segoe UI"/>
              <a:cs typeface="Century Gothic" panose="020B0502020202020204" pitchFamily="34" charset="0"/>
            </a:endParaRPr>
          </a:p>
          <a:p>
            <a:r>
              <a:rPr 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Informed Decision-Making</a:t>
            </a:r>
            <a:r>
              <a: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/>
                <a:cs typeface="Century Gothic" panose="020B0502020202020204" pitchFamily="34" charset="0"/>
              </a:rPr>
              <a:t>:</a:t>
            </a:r>
            <a:r>
              <a:rPr lang="en-US" sz="1500" dirty="0">
                <a:latin typeface="Segoe UI"/>
                <a:cs typeface="Century Gothic" panose="020B0502020202020204" pitchFamily="34" charset="0"/>
              </a:rPr>
              <a:t> Post-interview analysis synthesizes discussions into actionable reports, empowering HR departments with data-driven insights.</a:t>
            </a:r>
          </a:p>
        </p:txBody>
      </p:sp>
      <p:pic>
        <p:nvPicPr>
          <p:cNvPr id="5" name="Google Shape;17;p27">
            <a:extLst>
              <a:ext uri="{FF2B5EF4-FFF2-40B4-BE49-F238E27FC236}">
                <a16:creationId xmlns:a16="http://schemas.microsoft.com/office/drawing/2014/main" id="{AE1E43AF-BEA1-D483-2E39-1AB12269899A}"/>
              </a:ext>
            </a:extLst>
          </p:cNvPr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;p27">
            <a:extLst>
              <a:ext uri="{FF2B5EF4-FFF2-40B4-BE49-F238E27FC236}">
                <a16:creationId xmlns:a16="http://schemas.microsoft.com/office/drawing/2014/main" id="{AE93E476-C240-EE25-2A34-6E5E854CB315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33499" y="117722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noProof="0" dirty="0">
                <a:latin typeface="Segoe UI"/>
                <a:cs typeface="Century Gothic" panose="020B0502020202020204" pitchFamily="34" charset="0"/>
              </a:rPr>
              <a:t>Technology Stack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76078" y="1604052"/>
            <a:ext cx="9237017" cy="625078"/>
            <a:chOff x="1954696" y="1930939"/>
            <a:chExt cx="6777046" cy="583407"/>
          </a:xfrm>
        </p:grpSpPr>
        <p:sp>
          <p:nvSpPr>
            <p:cNvPr id="16" name="Pentagon 15"/>
            <p:cNvSpPr/>
            <p:nvPr/>
          </p:nvSpPr>
          <p:spPr>
            <a:xfrm>
              <a:off x="1954696" y="1965706"/>
              <a:ext cx="1828800" cy="548640"/>
            </a:xfrm>
            <a:prstGeom prst="homePlate">
              <a:avLst/>
            </a:prstGeom>
            <a:gradFill>
              <a:gsLst>
                <a:gs pos="0">
                  <a:srgbClr val="007BD3"/>
                </a:gs>
                <a:gs pos="100000">
                  <a:srgbClr val="034373"/>
                </a:gs>
              </a:gsLst>
              <a:lin ang="5400000" scaled="0"/>
            </a:gra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8533" tIns="118533" rIns="118533" bIns="118533" rtlCol="0" anchor="ctr"/>
            <a:lstStyle/>
            <a:p>
              <a:r>
                <a:rPr lang="en-US" sz="1300">
                  <a:solidFill>
                    <a:schemeClr val="bg1"/>
                  </a:solidFill>
                </a:rPr>
                <a:t>User</a:t>
              </a:r>
            </a:p>
          </p:txBody>
        </p:sp>
        <p:sp>
          <p:nvSpPr>
            <p:cNvPr id="18" name="Chevron 17"/>
            <p:cNvSpPr/>
            <p:nvPr/>
          </p:nvSpPr>
          <p:spPr>
            <a:xfrm>
              <a:off x="3618150" y="1965706"/>
              <a:ext cx="1828800" cy="548640"/>
            </a:xfrm>
            <a:prstGeom prst="chevron">
              <a:avLst/>
            </a:prstGeom>
            <a:solidFill>
              <a:schemeClr val="bg2">
                <a:lumMod val="90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8533" tIns="118533" rIns="118533" bIns="118533" rtlCol="0" anchor="ctr"/>
            <a:lstStyle/>
            <a:p>
              <a:r>
                <a:rPr lang="en-US" sz="1300" dirty="0">
                  <a:solidFill>
                    <a:schemeClr val="bg1"/>
                  </a:solidFill>
                </a:rPr>
                <a:t>Frontend</a:t>
              </a:r>
            </a:p>
          </p:txBody>
        </p:sp>
        <p:sp>
          <p:nvSpPr>
            <p:cNvPr id="19" name="Chevron 18"/>
            <p:cNvSpPr/>
            <p:nvPr/>
          </p:nvSpPr>
          <p:spPr>
            <a:xfrm>
              <a:off x="5281604" y="1965706"/>
              <a:ext cx="1828800" cy="548640"/>
            </a:xfrm>
            <a:prstGeom prst="chevron">
              <a:avLst/>
            </a:prstGeom>
            <a:solidFill>
              <a:schemeClr val="bg2">
                <a:lumMod val="7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8533" tIns="118533" rIns="118533" bIns="118533" rtlCol="0" anchor="ctr"/>
            <a:lstStyle/>
            <a:p>
              <a:r>
                <a:rPr lang="en-US" sz="1300" dirty="0">
                  <a:solidFill>
                    <a:schemeClr val="bg1"/>
                  </a:solidFill>
                </a:rPr>
                <a:t>Backend</a:t>
              </a:r>
            </a:p>
          </p:txBody>
        </p:sp>
        <p:sp>
          <p:nvSpPr>
            <p:cNvPr id="25" name="Chevron 24"/>
            <p:cNvSpPr/>
            <p:nvPr/>
          </p:nvSpPr>
          <p:spPr>
            <a:xfrm>
              <a:off x="6945058" y="1930939"/>
              <a:ext cx="1786684" cy="583407"/>
            </a:xfrm>
            <a:prstGeom prst="chevron">
              <a:avLst/>
            </a:prstGeom>
            <a:solidFill>
              <a:schemeClr val="bg2">
                <a:lumMod val="50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8533" tIns="118533" rIns="118533" bIns="118533" rtlCol="0" anchor="ctr"/>
            <a:lstStyle/>
            <a:p>
              <a:r>
                <a:rPr lang="en-US" sz="1300" dirty="0">
                  <a:solidFill>
                    <a:schemeClr val="bg1"/>
                  </a:solidFill>
                </a:rPr>
                <a:t>AI/ML</a:t>
              </a:r>
            </a:p>
          </p:txBody>
        </p:sp>
      </p:grpSp>
      <p:pic>
        <p:nvPicPr>
          <p:cNvPr id="11" name="Graphic 1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16623" y="4221180"/>
            <a:ext cx="457200" cy="457200"/>
          </a:xfrm>
          <a:prstGeom prst="rect">
            <a:avLst/>
          </a:prstGeom>
        </p:spPr>
      </p:pic>
      <p:pic>
        <p:nvPicPr>
          <p:cNvPr id="21" name="Graphic 2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16623" y="3577227"/>
            <a:ext cx="457200" cy="457200"/>
          </a:xfrm>
          <a:prstGeom prst="rect">
            <a:avLst/>
          </a:prstGeom>
        </p:spPr>
      </p:pic>
      <p:pic>
        <p:nvPicPr>
          <p:cNvPr id="26" name="Graphic 25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45435" y="2331085"/>
            <a:ext cx="528320" cy="457200"/>
          </a:xfrm>
          <a:prstGeom prst="rect">
            <a:avLst/>
          </a:prstGeom>
        </p:spPr>
      </p:pic>
      <p:pic>
        <p:nvPicPr>
          <p:cNvPr id="30" name="Graphic 29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173980" y="2302510"/>
            <a:ext cx="518160" cy="633730"/>
          </a:xfrm>
          <a:prstGeom prst="rect">
            <a:avLst/>
          </a:prstGeom>
        </p:spPr>
      </p:pic>
      <p:pic>
        <p:nvPicPr>
          <p:cNvPr id="56" name="Graphic 55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59151" y="2325203"/>
            <a:ext cx="457200" cy="457200"/>
          </a:xfrm>
          <a:prstGeom prst="rect">
            <a:avLst/>
          </a:prstGeom>
        </p:spPr>
      </p:pic>
      <p:sp>
        <p:nvSpPr>
          <p:cNvPr id="57" name="TextBox 56"/>
          <p:cNvSpPr txBox="1"/>
          <p:nvPr/>
        </p:nvSpPr>
        <p:spPr>
          <a:xfrm>
            <a:off x="1267741" y="2411480"/>
            <a:ext cx="81534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Browser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533240" y="2421404"/>
            <a:ext cx="567055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React 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535021" y="3653278"/>
            <a:ext cx="596265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HTML 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594725" y="4234696"/>
            <a:ext cx="382905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CSS </a:t>
            </a:r>
          </a:p>
        </p:txBody>
      </p:sp>
      <p:pic>
        <p:nvPicPr>
          <p:cNvPr id="64" name="Graphic 63"/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973807" y="4823150"/>
            <a:ext cx="457200" cy="457200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3538947" y="4901496"/>
            <a:ext cx="961390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Bootstrap 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901055" y="2485291"/>
            <a:ext cx="85788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Python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632" y="2932639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/>
          <p:cNvSpPr txBox="1"/>
          <p:nvPr/>
        </p:nvSpPr>
        <p:spPr>
          <a:xfrm>
            <a:off x="3533240" y="3009508"/>
            <a:ext cx="968375" cy="276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JavaScript </a:t>
            </a:r>
          </a:p>
        </p:txBody>
      </p:sp>
      <p:sp>
        <p:nvSpPr>
          <p:cNvPr id="9" name="Chevron 24"/>
          <p:cNvSpPr/>
          <p:nvPr/>
        </p:nvSpPr>
        <p:spPr>
          <a:xfrm>
            <a:off x="9567620" y="1628116"/>
            <a:ext cx="1994066" cy="625078"/>
          </a:xfrm>
          <a:prstGeom prst="chevron">
            <a:avLst/>
          </a:prstGeom>
          <a:solidFill>
            <a:schemeClr val="bg2">
              <a:lumMod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8533" tIns="118533" rIns="118533" bIns="118533" rtlCol="0" anchor="ctr"/>
          <a:lstStyle/>
          <a:p>
            <a:r>
              <a:rPr lang="en-US" sz="1300" dirty="0">
                <a:solidFill>
                  <a:schemeClr val="bg1"/>
                </a:solidFill>
              </a:rPr>
              <a:t>Database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85471" y="2560646"/>
            <a:ext cx="1098125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313131"/>
                </a:solidFill>
              </a:rPr>
              <a:t>OpenAI</a:t>
            </a:r>
          </a:p>
        </p:txBody>
      </p:sp>
      <p:pic>
        <p:nvPicPr>
          <p:cNvPr id="27" name="Content Placeholder 26" descr="mongodb-icon-2"/>
          <p:cNvPicPr>
            <a:picLocks noGrp="1" noChangeAspect="1"/>
          </p:cNvPicPr>
          <p:nvPr>
            <p:ph sz="half" idx="1"/>
          </p:nvPr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9688830" y="2386330"/>
            <a:ext cx="880110" cy="756920"/>
          </a:xfrm>
          <a:prstGeom prst="rect">
            <a:avLst/>
          </a:prstGeom>
        </p:spPr>
      </p:pic>
      <p:pic>
        <p:nvPicPr>
          <p:cNvPr id="29" name="Content Placeholder 28" descr="fastapi"/>
          <p:cNvPicPr>
            <a:picLocks noGrp="1" noChangeAspect="1"/>
          </p:cNvPicPr>
          <p:nvPr>
            <p:ph sz="half" idx="2"/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5142230" y="3009900"/>
            <a:ext cx="523875" cy="523875"/>
          </a:xfrm>
          <a:prstGeom prst="rect">
            <a:avLst/>
          </a:prstGeom>
        </p:spPr>
      </p:pic>
      <p:pic>
        <p:nvPicPr>
          <p:cNvPr id="31" name="Picture 30" descr="openai-svgrepo-com (1)"/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7456805" y="2325370"/>
            <a:ext cx="800735" cy="684530"/>
          </a:xfrm>
          <a:prstGeom prst="rect">
            <a:avLst/>
          </a:prstGeom>
        </p:spPr>
      </p:pic>
      <p:pic>
        <p:nvPicPr>
          <p:cNvPr id="32" name="Picture 31" descr="google-gemini-seeklogo"/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7378065" y="3138805"/>
            <a:ext cx="1026160" cy="376555"/>
          </a:xfrm>
          <a:prstGeom prst="rect">
            <a:avLst/>
          </a:prstGeom>
        </p:spPr>
      </p:pic>
      <p:pic>
        <p:nvPicPr>
          <p:cNvPr id="33" name="Picture 32" descr="meta-1"/>
          <p:cNvPicPr>
            <a:picLocks noChangeAspect="1"/>
          </p:cNvPicPr>
          <p:nvPr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7378065" y="3854450"/>
            <a:ext cx="1026160" cy="416560"/>
          </a:xfrm>
          <a:prstGeom prst="rect">
            <a:avLst/>
          </a:prstGeom>
        </p:spPr>
      </p:pic>
      <p:sp>
        <p:nvSpPr>
          <p:cNvPr id="34" name="Text Box 33"/>
          <p:cNvSpPr txBox="1"/>
          <p:nvPr/>
        </p:nvSpPr>
        <p:spPr>
          <a:xfrm>
            <a:off x="5804271" y="3105315"/>
            <a:ext cx="964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Fastapi</a:t>
            </a:r>
          </a:p>
        </p:txBody>
      </p:sp>
      <p:sp>
        <p:nvSpPr>
          <p:cNvPr id="36" name="Text Box 35"/>
          <p:cNvSpPr txBox="1"/>
          <p:nvPr/>
        </p:nvSpPr>
        <p:spPr>
          <a:xfrm>
            <a:off x="8542391" y="3213644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Gemini AI</a:t>
            </a:r>
          </a:p>
        </p:txBody>
      </p:sp>
      <p:sp>
        <p:nvSpPr>
          <p:cNvPr id="37" name="Text Box 36"/>
          <p:cNvSpPr txBox="1"/>
          <p:nvPr/>
        </p:nvSpPr>
        <p:spPr>
          <a:xfrm>
            <a:off x="8530219" y="3888056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Meta Llama 2</a:t>
            </a:r>
          </a:p>
        </p:txBody>
      </p:sp>
      <p:sp>
        <p:nvSpPr>
          <p:cNvPr id="38" name="Text Box 37"/>
          <p:cNvSpPr txBox="1"/>
          <p:nvPr/>
        </p:nvSpPr>
        <p:spPr>
          <a:xfrm>
            <a:off x="10697589" y="2584351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Mongodb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57989A2D-FDA6-969D-DCFB-3D19B47C8EAE}"/>
              </a:ext>
            </a:extLst>
          </p:cNvPr>
          <p:cNvSpPr txBox="1">
            <a:spLocks/>
          </p:cNvSpPr>
          <p:nvPr/>
        </p:nvSpPr>
        <p:spPr>
          <a:xfrm>
            <a:off x="14844" y="6494895"/>
            <a:ext cx="4114800" cy="365125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Open Sans"/>
              </a:rPr>
              <a:t>©2024 KANINI Software Solutions. Confidential</a:t>
            </a:r>
          </a:p>
        </p:txBody>
      </p:sp>
      <p:pic>
        <p:nvPicPr>
          <p:cNvPr id="12" name="Google Shape;17;p27">
            <a:extLst>
              <a:ext uri="{FF2B5EF4-FFF2-40B4-BE49-F238E27FC236}">
                <a16:creationId xmlns:a16="http://schemas.microsoft.com/office/drawing/2014/main" id="{50A23071-C4B5-DC7B-C256-C382C16C8B7E}"/>
              </a:ext>
            </a:extLst>
          </p:cNvPr>
          <p:cNvPicPr preferRelativeResize="0"/>
          <p:nvPr/>
        </p:nvPicPr>
        <p:blipFill rotWithShape="1">
          <a:blip r:embed="rId26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8;p27">
            <a:extLst>
              <a:ext uri="{FF2B5EF4-FFF2-40B4-BE49-F238E27FC236}">
                <a16:creationId xmlns:a16="http://schemas.microsoft.com/office/drawing/2014/main" id="{4C659093-F820-3F7D-D720-7ED7FF84D406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385948" y="454049"/>
            <a:ext cx="586422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Segoe UI"/>
                <a:cs typeface="Century Gothic" panose="020B0502020202020204" pitchFamily="34" charset="0"/>
                <a:sym typeface="+mn-ea"/>
              </a:rPr>
              <a:t>Conceptual System Diagram</a:t>
            </a:r>
            <a:r>
              <a:rPr lang="en-US" sz="3200" b="1" dirty="0">
                <a:latin typeface="Segoe UI"/>
                <a:sym typeface="+mn-ea"/>
              </a:rPr>
              <a:t> </a:t>
            </a:r>
            <a:endParaRPr lang="en-US" sz="3200">
              <a:latin typeface="Segoe UI"/>
            </a:endParaRPr>
          </a:p>
        </p:txBody>
      </p:sp>
      <p:pic>
        <p:nvPicPr>
          <p:cNvPr id="5" name="Content Placeholder 4" descr="interview_assistant_concepts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6781" y="1497751"/>
            <a:ext cx="9382191" cy="4639945"/>
          </a:xfrm>
          <a:prstGeom prst="rect">
            <a:avLst/>
          </a:prstGeom>
        </p:spPr>
      </p:pic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4E7C2C2D-2560-0361-6BB2-894396802C39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8;p27">
            <a:extLst>
              <a:ext uri="{FF2B5EF4-FFF2-40B4-BE49-F238E27FC236}">
                <a16:creationId xmlns:a16="http://schemas.microsoft.com/office/drawing/2014/main" id="{BA9A6E60-5C43-651D-6327-D28445B8D6E5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96884" y="471095"/>
            <a:ext cx="824039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Segoe UI"/>
                <a:cs typeface="Century Gothic" panose="020B0502020202020204" pitchFamily="34" charset="0"/>
                <a:sym typeface="+mn-ea"/>
              </a:rPr>
              <a:t>Data Management: Physical Data Flow</a:t>
            </a:r>
            <a:endParaRPr lang="en-US" sz="3200" b="1" dirty="0">
              <a:latin typeface="Segoe UI"/>
              <a:cs typeface="Century Gothic" panose="020B0502020202020204" pitchFamily="34" charset="0"/>
            </a:endParaRPr>
          </a:p>
          <a:p>
            <a:endParaRPr lang="en-US" sz="3200" dirty="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2" name="Content Placeholder 1" descr="dataflowdiagram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469900" y="1400175"/>
            <a:ext cx="11364595" cy="5321300"/>
          </a:xfrm>
          <a:prstGeom prst="rect">
            <a:avLst/>
          </a:prstGeom>
        </p:spPr>
      </p:pic>
      <p:pic>
        <p:nvPicPr>
          <p:cNvPr id="6" name="Google Shape;17;p27">
            <a:extLst>
              <a:ext uri="{FF2B5EF4-FFF2-40B4-BE49-F238E27FC236}">
                <a16:creationId xmlns:a16="http://schemas.microsoft.com/office/drawing/2014/main" id="{350E34ED-1BB9-B4DB-3976-530311BB04CE}"/>
              </a:ext>
            </a:extLst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8;p27">
            <a:extLst>
              <a:ext uri="{FF2B5EF4-FFF2-40B4-BE49-F238E27FC236}">
                <a16:creationId xmlns:a16="http://schemas.microsoft.com/office/drawing/2014/main" id="{C3D7AFF1-A475-AC04-9059-6F130BB59E00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24212" y="504907"/>
            <a:ext cx="8240395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Segoe UI"/>
                <a:cs typeface="Century Gothic" panose="020B0502020202020204" pitchFamily="34" charset="0"/>
              </a:rPr>
              <a:t> Resume Validation Process Module</a:t>
            </a:r>
          </a:p>
          <a:p>
            <a:endParaRPr lang="en-US" sz="3200" dirty="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14" name="Content Placeholder 13" descr="MicrosoftTeams-image (16)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39908" y="1445754"/>
            <a:ext cx="10107780" cy="4613010"/>
          </a:xfrm>
          <a:prstGeom prst="rect">
            <a:avLst/>
          </a:prstGeom>
        </p:spPr>
      </p:pic>
      <p:pic>
        <p:nvPicPr>
          <p:cNvPr id="5" name="Google Shape;17;p27">
            <a:extLst>
              <a:ext uri="{FF2B5EF4-FFF2-40B4-BE49-F238E27FC236}">
                <a16:creationId xmlns:a16="http://schemas.microsoft.com/office/drawing/2014/main" id="{0F2A6A28-EC1C-4643-7C1F-FFF5196E2F00}"/>
              </a:ext>
            </a:extLst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;p27">
            <a:extLst>
              <a:ext uri="{FF2B5EF4-FFF2-40B4-BE49-F238E27FC236}">
                <a16:creationId xmlns:a16="http://schemas.microsoft.com/office/drawing/2014/main" id="{38D567B2-5F08-2880-5406-4995448059D8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©2024 KANINI Software Solutions. Confidential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214968" y="560161"/>
            <a:ext cx="8240395" cy="9531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latin typeface="Segoe UI"/>
                <a:cs typeface="Century Gothic" panose="020B0502020202020204" pitchFamily="34" charset="0"/>
              </a:rPr>
              <a:t> Resume Validation Workflow</a:t>
            </a:r>
          </a:p>
          <a:p>
            <a:endParaRPr lang="en-US" sz="2800">
              <a:latin typeface="Segoe UI"/>
              <a:cs typeface="Century Gothic" panose="020B0502020202020204" pitchFamily="34" charset="0"/>
            </a:endParaRPr>
          </a:p>
        </p:txBody>
      </p:sp>
      <p:pic>
        <p:nvPicPr>
          <p:cNvPr id="5" name="Google Shape;17;p27">
            <a:extLst>
              <a:ext uri="{FF2B5EF4-FFF2-40B4-BE49-F238E27FC236}">
                <a16:creationId xmlns:a16="http://schemas.microsoft.com/office/drawing/2014/main" id="{8D2FFE64-3D7F-4B13-A6F9-D0B1E0CCA0E1}"/>
              </a:ext>
            </a:extLst>
          </p:cNvPr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71633" y="354541"/>
            <a:ext cx="2432587" cy="6950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;p27">
            <a:extLst>
              <a:ext uri="{FF2B5EF4-FFF2-40B4-BE49-F238E27FC236}">
                <a16:creationId xmlns:a16="http://schemas.microsoft.com/office/drawing/2014/main" id="{6027199F-D268-C938-0BD2-747F832A2C8E}"/>
              </a:ext>
            </a:extLst>
          </p:cNvPr>
          <p:cNvSpPr/>
          <p:nvPr/>
        </p:nvSpPr>
        <p:spPr>
          <a:xfrm rot="10800000" flipH="1" flipV="1">
            <a:off x="390366" y="1005496"/>
            <a:ext cx="11617958" cy="65910"/>
          </a:xfrm>
          <a:prstGeom prst="rect">
            <a:avLst/>
          </a:prstGeom>
          <a:gradFill>
            <a:gsLst>
              <a:gs pos="0">
                <a:srgbClr val="008CDB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rgbClr val="FFFFF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77DD5A-3B2F-5605-EBAB-6F2871FD8728}"/>
              </a:ext>
            </a:extLst>
          </p:cNvPr>
          <p:cNvSpPr txBox="1"/>
          <p:nvPr/>
        </p:nvSpPr>
        <p:spPr>
          <a:xfrm>
            <a:off x="387724" y="1295400"/>
            <a:ext cx="11338111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Segoe UI"/>
              </a:rPr>
              <a:t>Upload Resume and Job Description</a:t>
            </a:r>
            <a:r>
              <a:rPr lang="en-US" dirty="0">
                <a:latin typeface="Segoe UI"/>
              </a:rPr>
              <a:t>​:  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egoe UI"/>
              </a:rPr>
              <a:t> Users upload candidate resumes and provide job descriptions.​</a:t>
            </a:r>
          </a:p>
          <a:p>
            <a:endParaRPr lang="en-US" dirty="0">
              <a:latin typeface="Segoe UI"/>
            </a:endParaRPr>
          </a:p>
          <a:p>
            <a:r>
              <a:rPr lang="en-US" b="1" dirty="0">
                <a:latin typeface="Segoe UI"/>
              </a:rPr>
              <a:t>Data Extraction and Storage: </a:t>
            </a:r>
          </a:p>
          <a:p>
            <a:r>
              <a:rPr lang="en-US" dirty="0">
                <a:latin typeface="Segoe UI"/>
              </a:rPr>
              <a:t> </a:t>
            </a:r>
            <a:endParaRPr lang="en-US" dirty="0"/>
          </a:p>
          <a:p>
            <a:r>
              <a:rPr lang="en-US" dirty="0">
                <a:latin typeface="Segoe UI"/>
              </a:rPr>
              <a:t> ​System extracts candidate details from resumes.​</a:t>
            </a:r>
            <a:endParaRPr lang="en-US" dirty="0"/>
          </a:p>
          <a:p>
            <a:r>
              <a:rPr lang="en-US" dirty="0">
                <a:latin typeface="Segoe UI"/>
              </a:rPr>
              <a:t> </a:t>
            </a:r>
            <a:endParaRPr lang="en-US" dirty="0"/>
          </a:p>
          <a:p>
            <a:r>
              <a:rPr lang="en-US" dirty="0">
                <a:latin typeface="Segoe UI"/>
              </a:rPr>
              <a:t> Candidate info and job description stored in MongoDB.​</a:t>
            </a:r>
            <a:endParaRPr lang="en-US" dirty="0"/>
          </a:p>
          <a:p>
            <a:endParaRPr lang="en-US" dirty="0">
              <a:latin typeface="Segoe UI"/>
            </a:endParaRPr>
          </a:p>
          <a:p>
            <a:r>
              <a:rPr lang="en-US" b="1" dirty="0">
                <a:latin typeface="Segoe UI"/>
              </a:rPr>
              <a:t>Search for Candidate</a:t>
            </a:r>
            <a:r>
              <a:rPr lang="en-US" dirty="0">
                <a:latin typeface="Segoe UI"/>
              </a:rPr>
              <a:t> :</a:t>
            </a:r>
          </a:p>
          <a:p>
            <a:r>
              <a:rPr lang="en-US" dirty="0">
                <a:latin typeface="Segoe UI"/>
              </a:rPr>
              <a:t> </a:t>
            </a:r>
          </a:p>
          <a:p>
            <a:r>
              <a:rPr lang="en-US" dirty="0">
                <a:latin typeface="Segoe UI"/>
              </a:rPr>
              <a:t> ​Users search for candidates using candidate IDs.​</a:t>
            </a:r>
            <a:endParaRPr lang="en-US" dirty="0"/>
          </a:p>
          <a:p>
            <a:endParaRPr lang="en-US" dirty="0">
              <a:latin typeface="Segoe UI"/>
            </a:endParaRPr>
          </a:p>
          <a:p>
            <a:r>
              <a:rPr lang="en-US" b="1" dirty="0">
                <a:latin typeface="Segoe UI"/>
              </a:rPr>
              <a:t>Resume Validation Module</a:t>
            </a:r>
            <a:r>
              <a:rPr lang="en-US" dirty="0">
                <a:latin typeface="Segoe UI"/>
              </a:rPr>
              <a:t>​:</a:t>
            </a:r>
          </a:p>
          <a:p>
            <a:r>
              <a:rPr lang="en-US" dirty="0">
                <a:latin typeface="Segoe UI"/>
              </a:rPr>
              <a:t> </a:t>
            </a:r>
            <a:endParaRPr lang="en-US" dirty="0"/>
          </a:p>
          <a:p>
            <a:r>
              <a:rPr lang="en-US" dirty="0">
                <a:latin typeface="Segoe UI"/>
              </a:rPr>
              <a:t> Initiate Generative AI -based resume validation module.​</a:t>
            </a:r>
            <a:endParaRPr lang="en-US" dirty="0"/>
          </a:p>
          <a:p>
            <a:endParaRPr lang="en-US" dirty="0">
              <a:latin typeface="Segoe UI"/>
            </a:endParaRPr>
          </a:p>
          <a:p>
            <a:r>
              <a:rPr lang="en-US" b="1" dirty="0">
                <a:latin typeface="Segoe UI"/>
              </a:rPr>
              <a:t>Validation Outcomes</a:t>
            </a:r>
            <a:r>
              <a:rPr lang="en-US" dirty="0">
                <a:latin typeface="Segoe UI"/>
              </a:rPr>
              <a:t>​: </a:t>
            </a:r>
          </a:p>
          <a:p>
            <a:r>
              <a:rPr lang="en-US" dirty="0">
                <a:latin typeface="Segoe UI"/>
              </a:rPr>
              <a:t> </a:t>
            </a:r>
          </a:p>
          <a:p>
            <a:r>
              <a:rPr lang="en-US" dirty="0">
                <a:latin typeface="Segoe UI"/>
              </a:rPr>
              <a:t> Module provides outcomes: Accept, Reject, or Consider.​Outcomes explained based on skills and qualifications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2_Office Theme">
  <a:themeElements>
    <a:clrScheme name="Custom 6">
      <a:dk1>
        <a:srgbClr val="000000"/>
      </a:dk1>
      <a:lt1>
        <a:srgbClr val="FFFFFF"/>
      </a:lt1>
      <a:dk2>
        <a:srgbClr val="03171F"/>
      </a:dk2>
      <a:lt2>
        <a:srgbClr val="D0D0CE"/>
      </a:lt2>
      <a:accent1>
        <a:srgbClr val="BFD86F"/>
      </a:accent1>
      <a:accent2>
        <a:srgbClr val="A9D383"/>
      </a:accent2>
      <a:accent3>
        <a:srgbClr val="7FC3A9"/>
      </a:accent3>
      <a:accent4>
        <a:srgbClr val="34A4C1"/>
      </a:accent4>
      <a:accent5>
        <a:srgbClr val="31B1DB"/>
      </a:accent5>
      <a:accent6>
        <a:srgbClr val="2E8CB9"/>
      </a:accent6>
      <a:hlink>
        <a:srgbClr val="3578BB"/>
      </a:hlink>
      <a:folHlink>
        <a:srgbClr val="83838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7575</Words>
  <Application>Microsoft Office PowerPoint</Application>
  <PresentationFormat>Widescreen</PresentationFormat>
  <Paragraphs>273</Paragraphs>
  <Slides>17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2_Office Theme</vt:lpstr>
      <vt:lpstr>PowerPoint Presentation</vt:lpstr>
      <vt:lpstr>PowerPoint Presentation</vt:lpstr>
      <vt:lpstr>PowerPoint Presentation</vt:lpstr>
      <vt:lpstr>PowerPoint Presentation</vt:lpstr>
      <vt:lpstr>Technology Stack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Kanini Overview</dc:title>
  <dc:creator>Dharni Joraram</dc:creator>
  <cp:lastModifiedBy>Administrator</cp:lastModifiedBy>
  <cp:revision>588</cp:revision>
  <dcterms:created xsi:type="dcterms:W3CDTF">2022-12-15T07:49:00Z</dcterms:created>
  <dcterms:modified xsi:type="dcterms:W3CDTF">2024-01-25T10:57:36Z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1AB3A195C08E49E8A3CAEE728CB38E2A</vt:lpwstr>
  </property>
  <property fmtid="{D5CDD505-2E9C-101B-9397-08002B2CF9AE}" pid="3" name="KSOProductBuildVer">
    <vt:lpwstr>1033-12.2.0.13431</vt:lpwstr>
  </property>
</Properties>
</file>